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77"/>
  </p:notesMasterIdLst>
  <p:sldIdLst>
    <p:sldId id="256" r:id="rId2"/>
    <p:sldId id="259" r:id="rId3"/>
    <p:sldId id="264" r:id="rId4"/>
    <p:sldId id="265" r:id="rId5"/>
    <p:sldId id="266" r:id="rId6"/>
    <p:sldId id="267" r:id="rId7"/>
    <p:sldId id="268" r:id="rId8"/>
    <p:sldId id="269" r:id="rId9"/>
    <p:sldId id="338" r:id="rId10"/>
    <p:sldId id="270" r:id="rId11"/>
    <p:sldId id="271" r:id="rId12"/>
    <p:sldId id="272" r:id="rId13"/>
    <p:sldId id="339" r:id="rId14"/>
    <p:sldId id="273" r:id="rId15"/>
    <p:sldId id="274" r:id="rId16"/>
    <p:sldId id="275" r:id="rId17"/>
    <p:sldId id="276" r:id="rId18"/>
    <p:sldId id="340" r:id="rId19"/>
    <p:sldId id="277" r:id="rId20"/>
    <p:sldId id="341" r:id="rId21"/>
    <p:sldId id="278" r:id="rId22"/>
    <p:sldId id="279" r:id="rId23"/>
    <p:sldId id="342" r:id="rId24"/>
    <p:sldId id="280" r:id="rId25"/>
    <p:sldId id="281" r:id="rId26"/>
    <p:sldId id="282" r:id="rId27"/>
    <p:sldId id="283" r:id="rId28"/>
    <p:sldId id="284" r:id="rId29"/>
    <p:sldId id="285" r:id="rId30"/>
    <p:sldId id="287" r:id="rId31"/>
    <p:sldId id="288" r:id="rId32"/>
    <p:sldId id="289" r:id="rId33"/>
    <p:sldId id="343" r:id="rId34"/>
    <p:sldId id="290" r:id="rId35"/>
    <p:sldId id="291" r:id="rId36"/>
    <p:sldId id="292" r:id="rId37"/>
    <p:sldId id="293" r:id="rId38"/>
    <p:sldId id="294" r:id="rId39"/>
    <p:sldId id="295" r:id="rId40"/>
    <p:sldId id="296" r:id="rId41"/>
    <p:sldId id="297" r:id="rId42"/>
    <p:sldId id="299" r:id="rId43"/>
    <p:sldId id="300" r:id="rId44"/>
    <p:sldId id="301" r:id="rId45"/>
    <p:sldId id="302" r:id="rId46"/>
    <p:sldId id="303" r:id="rId47"/>
    <p:sldId id="305" r:id="rId48"/>
    <p:sldId id="306" r:id="rId49"/>
    <p:sldId id="307" r:id="rId50"/>
    <p:sldId id="308" r:id="rId51"/>
    <p:sldId id="309" r:id="rId52"/>
    <p:sldId id="310" r:id="rId53"/>
    <p:sldId id="311" r:id="rId54"/>
    <p:sldId id="313" r:id="rId55"/>
    <p:sldId id="314" r:id="rId56"/>
    <p:sldId id="315" r:id="rId57"/>
    <p:sldId id="316" r:id="rId58"/>
    <p:sldId id="318" r:id="rId59"/>
    <p:sldId id="320" r:id="rId60"/>
    <p:sldId id="321" r:id="rId61"/>
    <p:sldId id="322" r:id="rId62"/>
    <p:sldId id="323" r:id="rId63"/>
    <p:sldId id="324" r:id="rId64"/>
    <p:sldId id="325" r:id="rId65"/>
    <p:sldId id="326" r:id="rId66"/>
    <p:sldId id="328" r:id="rId67"/>
    <p:sldId id="329" r:id="rId68"/>
    <p:sldId id="330" r:id="rId69"/>
    <p:sldId id="331" r:id="rId70"/>
    <p:sldId id="333" r:id="rId71"/>
    <p:sldId id="334" r:id="rId72"/>
    <p:sldId id="335" r:id="rId73"/>
    <p:sldId id="336" r:id="rId74"/>
    <p:sldId id="344" r:id="rId75"/>
    <p:sldId id="337" r:id="rId76"/>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50" d="100"/>
          <a:sy n="150" d="100"/>
        </p:scale>
        <p:origin x="-872" y="-8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commentAuthors" Target="commentAuthor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9/1/13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cs typeface="Segoe"/>
              </a:rPr>
              <a:t>Take Note: In the Insert Greeting Line dialog box, the comma is the default punctuation and is not used in most business letter formats.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19</a:t>
            </a:fld>
            <a:endParaRPr lang="en-US"/>
          </a:p>
        </p:txBody>
      </p:sp>
    </p:spTree>
    <p:extLst>
      <p:ext uri="{BB962C8B-B14F-4D97-AF65-F5344CB8AC3E}">
        <p14:creationId xmlns:p14="http://schemas.microsoft.com/office/powerpoint/2010/main" val="2709105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solidFill>
                  <a:srgbClr val="000000"/>
                </a:solidFill>
                <a:latin typeface="Segoe"/>
                <a:ea typeface="ＭＳ ゴシック"/>
              </a:rPr>
              <a:t>Take Note: If the formatting of the date changes, press </a:t>
            </a:r>
            <a:r>
              <a:rPr lang="en-US" i="1">
                <a:solidFill>
                  <a:srgbClr val="000000"/>
                </a:solidFill>
                <a:latin typeface="Times New Roman"/>
                <a:ea typeface="Cambria"/>
              </a:rPr>
              <a:t>Ctrl+Z</a:t>
            </a:r>
            <a:r>
              <a:rPr lang="en-US">
                <a:solidFill>
                  <a:srgbClr val="000000"/>
                </a:solidFill>
                <a:latin typeface="Segoe"/>
                <a:ea typeface="ＭＳ ゴシック"/>
              </a:rPr>
              <a:t> to Undo.</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33</a:t>
            </a:fld>
            <a:endParaRPr lang="en-US"/>
          </a:p>
        </p:txBody>
      </p:sp>
    </p:spTree>
    <p:extLst>
      <p:ext uri="{BB962C8B-B14F-4D97-AF65-F5344CB8AC3E}">
        <p14:creationId xmlns:p14="http://schemas.microsoft.com/office/powerpoint/2010/main" val="421609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Once the main document has been set up, you can format at the beginning of the mail merge process.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41</a:t>
            </a:fld>
            <a:endParaRPr lang="en-US"/>
          </a:p>
        </p:txBody>
      </p:sp>
    </p:spTree>
    <p:extLst>
      <p:ext uri="{BB962C8B-B14F-4D97-AF65-F5344CB8AC3E}">
        <p14:creationId xmlns:p14="http://schemas.microsoft.com/office/powerpoint/2010/main" val="297324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A document must be opened in Word for the mail merge commands to be available.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46</a:t>
            </a:fld>
            <a:endParaRPr lang="en-US"/>
          </a:p>
        </p:txBody>
      </p:sp>
    </p:spTree>
    <p:extLst>
      <p:ext uri="{BB962C8B-B14F-4D97-AF65-F5344CB8AC3E}">
        <p14:creationId xmlns:p14="http://schemas.microsoft.com/office/powerpoint/2010/main" val="401775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In Lesson 6, you learn to create tables using different methods.</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the formatting of the date changes, press </a:t>
            </a:r>
            <a:r>
              <a:rPr lang="en-US" b="0" i="1" u="none" strike="noStrike" baseline="0" smtClean="0">
                <a:latin typeface="Times New Roman"/>
                <a:ea typeface="Cambria"/>
              </a:rPr>
              <a:t>Ctrl+Z</a:t>
            </a:r>
            <a:r>
              <a:rPr lang="en-US" b="0" i="0" u="none" strike="noStrike" baseline="0" smtClean="0">
                <a:latin typeface="Segoe"/>
                <a:ea typeface="ＭＳ ゴシック"/>
              </a:rPr>
              <a:t> to Undo.</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48</a:t>
            </a:fld>
            <a:endParaRPr lang="en-US"/>
          </a:p>
        </p:txBody>
      </p:sp>
    </p:spTree>
    <p:extLst>
      <p:ext uri="{BB962C8B-B14F-4D97-AF65-F5344CB8AC3E}">
        <p14:creationId xmlns:p14="http://schemas.microsoft.com/office/powerpoint/2010/main" val="400208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FB4D0B-443F-334D-82FA-A267159E0F6E}" type="datetimeFigureOut">
              <a:t>9/1/13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06B040-D477-5740-915C-2A4ECCBD13AD}" type="slidenum">
              <a:t>‹#›</a:t>
            </a:fld>
            <a:endParaRPr lang="en-US"/>
          </a:p>
        </p:txBody>
      </p:sp>
    </p:spTree>
    <p:extLst>
      <p:ext uri="{BB962C8B-B14F-4D97-AF65-F5344CB8AC3E}">
        <p14:creationId xmlns:p14="http://schemas.microsoft.com/office/powerpoint/2010/main" val="643474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C6"/>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 Id="rId3" Type="http://schemas.openxmlformats.org/officeDocument/2006/relationships/image" Target="../media/image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a:latin typeface="Segoe"/>
                <a:ea typeface="ＭＳ ゴシック"/>
              </a:rPr>
              <a:t>Performing Mail Merges</a:t>
            </a:r>
          </a:p>
        </p:txBody>
      </p:sp>
      <p:sp>
        <p:nvSpPr>
          <p:cNvPr id="2055" name="Subtitle 2"/>
          <p:cNvSpPr>
            <a:spLocks noGrp="1"/>
          </p:cNvSpPr>
          <p:nvPr>
            <p:ph type="body" idx="1"/>
          </p:nvPr>
        </p:nvSpPr>
        <p:spPr>
          <a:xfrm>
            <a:off x="304800" y="3124200"/>
            <a:ext cx="8183563" cy="457200"/>
          </a:xfrm>
        </p:spPr>
        <p:txBody>
          <a:bodyPr lIns="182880" tIns="0"/>
          <a:lstStyle/>
          <a:p>
            <a:pPr marL="36513" indent="0" algn="r" eaLnBrk="1" hangingPunct="1">
              <a:spcBef>
                <a:spcPct val="0"/>
              </a:spcBef>
              <a:buFontTx/>
              <a:buNone/>
            </a:pPr>
            <a:r>
              <a:rPr lang="en-US" sz="2800" dirty="0" smtClean="0">
                <a:solidFill>
                  <a:srgbClr val="0072C6"/>
                </a:solidFill>
              </a:rPr>
              <a:t>Lesson 11</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C6"/>
                </a:solidFill>
                <a:latin typeface="Segoe UI Semibold" panose="020B0702040204020203" pitchFamily="34" charset="0"/>
              </a:rPr>
              <a:t>Microsoft</a:t>
            </a:r>
            <a:r>
              <a:rPr lang="en-US" sz="4800" b="1" dirty="0" smtClean="0">
                <a:solidFill>
                  <a:srgbClr val="0072C6"/>
                </a:solidFill>
                <a:latin typeface="+mn-lt"/>
              </a:rPr>
              <a:t> Word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3: Select the Recipients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A </a:t>
            </a:r>
            <a:r>
              <a:rPr lang="en-US" b="0" i="1" u="none" strike="noStrike" baseline="0" smtClean="0">
                <a:solidFill>
                  <a:srgbClr val="000000"/>
                </a:solidFill>
                <a:latin typeface="Segoe"/>
                <a:ea typeface="ＭＳ ゴシック"/>
              </a:rPr>
              <a:t>data source</a:t>
            </a:r>
            <a:r>
              <a:rPr lang="en-US" b="0" i="0" u="none" strike="noStrike" baseline="0" smtClean="0">
                <a:solidFill>
                  <a:srgbClr val="000000"/>
                </a:solidFill>
                <a:latin typeface="Segoe"/>
                <a:ea typeface="ＭＳ ゴシック"/>
              </a:rPr>
              <a:t> is a file that contains information to be merged in the main document. A data source can be from an Excel spreadsheet, an Access database, or a Word document containing a single table, an electronic address book such as Outlook, or any text that has data fields. </a:t>
            </a:r>
          </a:p>
          <a:p>
            <a:pPr lvl="1" rtl="0">
              <a:buAutoNum type="arabicPeriod" startAt="4"/>
            </a:pPr>
            <a:r>
              <a:rPr lang="en-US" b="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Field names</a:t>
            </a:r>
            <a:r>
              <a:rPr lang="en-US" b="0" i="0" u="none" strike="noStrike" baseline="0" smtClean="0">
                <a:solidFill>
                  <a:srgbClr val="000000"/>
                </a:solidFill>
                <a:latin typeface="Segoe"/>
                <a:ea typeface="ＭＳ ゴシック"/>
              </a:rPr>
              <a:t> provide a description for the specific data, such as a person’s first name, last name, address, city, state, and zip code, to be merged from the data source. Fields usually correspond to the column heading in the data file.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466643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3: Select the Recipients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Select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Student List.mdb</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as shown at right,</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double-click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or click the Open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a:t>
            </a:r>
          </a:p>
          <a:p>
            <a:pPr lvl="0" rtl="0"/>
            <a:r>
              <a:rPr lang="en-US" sz="2000" b="0" i="0" u="none" strike="noStrike" baseline="0" smtClean="0">
                <a:latin typeface="Segoe"/>
                <a:ea typeface="ＭＳ ゴシック"/>
              </a:rPr>
              <a:t>The icon listed for the </a:t>
            </a:r>
            <a:br>
              <a:rPr lang="en-US" sz="2000" b="0" i="0" u="none" strike="noStrike" baseline="0" smtClean="0">
                <a:latin typeface="Segoe"/>
                <a:ea typeface="ＭＳ ゴシック"/>
              </a:rPr>
            </a:br>
            <a:r>
              <a:rPr lang="en-US" sz="2000" b="0" i="0" u="none" strike="noStrike" baseline="0" smtClean="0">
                <a:latin typeface="Segoe"/>
                <a:ea typeface="ＭＳ ゴシック"/>
              </a:rPr>
              <a:t>Student List.mdb is a </a:t>
            </a:r>
            <a:br>
              <a:rPr lang="en-US" sz="2000" b="0" i="0" u="none" strike="noStrike" baseline="0" smtClean="0">
                <a:latin typeface="Segoe"/>
                <a:ea typeface="ＭＳ ゴシック"/>
              </a:rPr>
            </a:br>
            <a:r>
              <a:rPr lang="en-US" sz="2000" b="0" i="0" u="none" strike="noStrike" baseline="0" smtClean="0">
                <a:latin typeface="Segoe"/>
                <a:ea typeface="ＭＳ ゴシック"/>
              </a:rPr>
              <a:t>database file created </a:t>
            </a:r>
            <a:br>
              <a:rPr lang="en-US" sz="2000" b="0" i="0" u="none" strike="noStrike" baseline="0" smtClean="0">
                <a:latin typeface="Segoe"/>
                <a:ea typeface="ＭＳ ゴシック"/>
              </a:rPr>
            </a:br>
            <a:r>
              <a:rPr lang="en-US" sz="2000" b="0" i="0" u="none" strike="noStrike" baseline="0" smtClean="0">
                <a:latin typeface="Segoe"/>
                <a:ea typeface="ＭＳ ゴシック"/>
              </a:rPr>
              <a:t>in Word—notice the </a:t>
            </a:r>
            <a:br>
              <a:rPr lang="en-US" sz="2000" b="0" i="0" u="none" strike="noStrike" baseline="0" smtClean="0">
                <a:latin typeface="Segoe"/>
                <a:ea typeface="ＭＳ ゴシック"/>
              </a:rPr>
            </a:br>
            <a:r>
              <a:rPr lang="en-US" sz="2000" b="0" i="0" u="none" strike="noStrike" baseline="0" smtClean="0">
                <a:latin typeface="Segoe"/>
                <a:ea typeface="ＭＳ ゴシック"/>
              </a:rPr>
              <a:t>difference in the icon between the database created in Word and Access. </a:t>
            </a:r>
          </a:p>
          <a:p>
            <a:pPr lvl="0" rtl="0"/>
            <a:r>
              <a:rPr lang="en-US" sz="2000" b="0" i="0" u="none" strike="noStrike" baseline="0" smtClean="0">
                <a:latin typeface="Segoe"/>
                <a:ea typeface="ＭＳ ゴシック"/>
              </a:rPr>
              <a:t>A database is a collection of information that is organized so that you can retrieve information quickly. The Student List.mdb file is the data source that will be merged with the letter in the document screen.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1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3666" y="1574800"/>
            <a:ext cx="5283201" cy="2944027"/>
          </a:xfrm>
          <a:prstGeom prst="rect">
            <a:avLst/>
          </a:prstGeom>
        </p:spPr>
      </p:pic>
    </p:spTree>
    <p:extLst>
      <p:ext uri="{BB962C8B-B14F-4D97-AF65-F5344CB8AC3E}">
        <p14:creationId xmlns:p14="http://schemas.microsoft.com/office/powerpoint/2010/main" val="3688073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3: Select the Recipients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Mail Merge Recipients</a:t>
            </a:r>
            <a:r>
              <a:rPr lang="en-US" sz="2000" b="0" i="0" u="none" strike="noStrike" baseline="0" smtClean="0">
                <a:solidFill>
                  <a:srgbClr val="000000"/>
                </a:solidFill>
                <a:latin typeface="Segoe"/>
                <a:ea typeface="ＭＳ ゴシック"/>
              </a:rPr>
              <a:t> dialog box opens as displayed below.</a:t>
            </a:r>
          </a:p>
          <a:p>
            <a:pPr lvl="0" rtl="0"/>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Mail Merge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Recipients</a:t>
            </a:r>
            <a:r>
              <a:rPr lang="en-US" sz="2000" b="0" i="0" u="none" strike="noStrike" baseline="0" smtClean="0">
                <a:solidFill>
                  <a:srgbClr val="000000"/>
                </a:solidFill>
                <a:latin typeface="Segoe"/>
                <a:ea typeface="ＭＳ ゴシック"/>
              </a:rPr>
              <a:t> dialog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box has been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expanded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display all fields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records.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check mark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indicates that all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recipients’ fields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will merge with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document.</a:t>
            </a:r>
          </a:p>
          <a:p>
            <a:pPr lvl="0" rtl="0"/>
            <a:r>
              <a:rPr lang="en-US" sz="2000" b="0" i="0" u="none" strike="noStrike" baseline="0" smtClean="0">
                <a:solidFill>
                  <a:srgbClr val="000000"/>
                </a:solidFill>
                <a:latin typeface="Segoe"/>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pic>
        <p:nvPicPr>
          <p:cNvPr id="7" name="Picture 6" descr="1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049580"/>
            <a:ext cx="5774267" cy="3055820"/>
          </a:xfrm>
          <a:prstGeom prst="rect">
            <a:avLst/>
          </a:prstGeom>
        </p:spPr>
      </p:pic>
    </p:spTree>
    <p:extLst>
      <p:ext uri="{BB962C8B-B14F-4D97-AF65-F5344CB8AC3E}">
        <p14:creationId xmlns:p14="http://schemas.microsoft.com/office/powerpoint/2010/main" val="2410542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3: Select the Recipients</a:t>
            </a:r>
            <a:endParaRPr lang="en-US"/>
          </a:p>
        </p:txBody>
      </p:sp>
      <p:sp>
        <p:nvSpPr>
          <p:cNvPr id="3" name="Content Placeholder 2"/>
          <p:cNvSpPr>
            <a:spLocks noGrp="1"/>
          </p:cNvSpPr>
          <p:nvPr>
            <p:ph idx="1"/>
          </p:nvPr>
        </p:nvSpPr>
        <p:spPr/>
        <p:txBody>
          <a:bodyPr/>
          <a:lstStyle/>
          <a:p>
            <a:pPr lvl="0"/>
            <a:r>
              <a:rPr lang="en-US" sz="2000">
                <a:solidFill>
                  <a:srgbClr val="000000"/>
                </a:solidFill>
                <a:latin typeface="Segoe"/>
                <a:ea typeface="ＭＳ ゴシック"/>
              </a:rPr>
              <a:t>You can choose not to send a recipient a letter by unchecking the check box. When the document merges, all recipients with a check mark by their name will be merged with the document.</a:t>
            </a:r>
          </a:p>
          <a:p>
            <a:pPr lvl="1">
              <a:buFont typeface="+mj-lt"/>
              <a:buAutoNum type="arabicPeriod" startAt="7"/>
            </a:pPr>
            <a:r>
              <a:rPr lang="en-US" sz="2000">
                <a:solidFill>
                  <a:srgbClr val="000000"/>
                </a:solidFill>
                <a:latin typeface="Segoe"/>
                <a:ea typeface="ＭＳ ゴシック"/>
              </a:rPr>
              <a:t>Click OK to close the </a:t>
            </a:r>
            <a:r>
              <a:rPr lang="en-US" sz="2000" i="1">
                <a:solidFill>
                  <a:srgbClr val="000000"/>
                </a:solidFill>
                <a:latin typeface="Segoe"/>
                <a:ea typeface="ＭＳ ゴシック"/>
              </a:rPr>
              <a:t>Mail Merge Recipients</a:t>
            </a:r>
            <a:r>
              <a:rPr lang="en-US" sz="2000">
                <a:solidFill>
                  <a:srgbClr val="000000"/>
                </a:solidFill>
                <a:latin typeface="Segoe"/>
                <a:ea typeface="ＭＳ ゴシック"/>
              </a:rPr>
              <a:t> dialog box and return to the document screen.</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13</a:t>
            </a:fld>
            <a:endParaRPr lang="en-US" dirty="0"/>
          </a:p>
        </p:txBody>
      </p:sp>
    </p:spTree>
    <p:extLst>
      <p:ext uri="{BB962C8B-B14F-4D97-AF65-F5344CB8AC3E}">
        <p14:creationId xmlns:p14="http://schemas.microsoft.com/office/powerpoint/2010/main" val="2689573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4: Write Your Letter</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At the bottom of the Mail Merge pane, click the Next: Write your letter link. Because you have already opened an existing document, the document is ready for fields to be inserted.</a:t>
            </a:r>
            <a:r>
              <a:rPr lang="en-US" b="0" i="0" u="none" strike="noStrike"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Your insertion point should already be positioned on the blank line above the first paragraph to insert the current date.</a:t>
            </a:r>
          </a:p>
          <a:p>
            <a:pPr lvl="1" rtl="0"/>
            <a:r>
              <a:rPr lang="en-US" b="0" i="0" u="none" strike="noStrike" baseline="0" smtClean="0">
                <a:solidFill>
                  <a:srgbClr val="000000"/>
                </a:solidFill>
                <a:latin typeface="Segoe"/>
                <a:ea typeface="ＭＳ ゴシック"/>
              </a:rPr>
              <a:t>Click the Insert tab, in the Text group, and click the Date &amp; Time button. The </a:t>
            </a:r>
            <a:r>
              <a:rPr lang="en-US" b="0" i="1" u="none" strike="noStrike" baseline="0" smtClean="0">
                <a:solidFill>
                  <a:srgbClr val="000000"/>
                </a:solidFill>
                <a:latin typeface="Segoe"/>
                <a:ea typeface="ＭＳ ゴシック"/>
              </a:rPr>
              <a:t>Date &amp; Time</a:t>
            </a:r>
            <a:r>
              <a:rPr lang="en-US" b="0" i="0" u="none" strike="noStrike" baseline="0" smtClean="0">
                <a:solidFill>
                  <a:srgbClr val="000000"/>
                </a:solidFill>
                <a:latin typeface="Segoe"/>
                <a:ea typeface="ＭＳ ゴシック"/>
              </a:rPr>
              <a:t> dialog box opens.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spTree>
    <p:extLst>
      <p:ext uri="{BB962C8B-B14F-4D97-AF65-F5344CB8AC3E}">
        <p14:creationId xmlns:p14="http://schemas.microsoft.com/office/powerpoint/2010/main" val="3089529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4: Write Your Letter</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solidFill>
                  <a:srgbClr val="000000"/>
                </a:solidFill>
                <a:latin typeface="Segoe"/>
                <a:ea typeface="ＭＳ ゴシック"/>
              </a:rPr>
              <a:t>Click the third option and click OK.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current date is inserted in the document.</a:t>
            </a:r>
          </a:p>
          <a:p>
            <a:pPr lvl="1" rtl="0">
              <a:buAutoNum type="arabicPeriod" startAt="3"/>
            </a:pPr>
            <a:r>
              <a:rPr lang="en-US" sz="2000" b="0" i="0" u="none" strike="noStrike" baseline="0" smtClean="0">
                <a:solidFill>
                  <a:srgbClr val="000000"/>
                </a:solidFill>
                <a:latin typeface="Segoe"/>
                <a:ea typeface="ＭＳ ゴシック"/>
              </a:rPr>
              <a:t>Press </a:t>
            </a:r>
            <a:r>
              <a:rPr lang="en-US" sz="2000" b="1" i="0" u="none" strike="noStrike" baseline="0" smtClean="0">
                <a:solidFill>
                  <a:prstClr val="black"/>
                </a:solidFill>
                <a:latin typeface="Segoe"/>
                <a:ea typeface="ＭＳ ゴシック"/>
              </a:rPr>
              <a:t>Enter</a:t>
            </a:r>
            <a:r>
              <a:rPr lang="en-US" sz="2000" b="0" i="0" u="none" strike="noStrike" baseline="0" smtClean="0">
                <a:solidFill>
                  <a:srgbClr val="000000"/>
                </a:solidFill>
                <a:latin typeface="Segoe"/>
                <a:ea typeface="ＭＳ ゴシック"/>
              </a:rPr>
              <a:t> twice.</a:t>
            </a:r>
          </a:p>
          <a:p>
            <a:pPr lvl="0" rtl="0"/>
            <a:r>
              <a:rPr lang="en-US" sz="2000" b="0" i="0" u="none" strike="noStrike" baseline="0" smtClean="0">
                <a:solidFill>
                  <a:srgbClr val="000000"/>
                </a:solidFill>
                <a:latin typeface="Segoe"/>
                <a:ea typeface="ＭＳ ゴシック"/>
              </a:rPr>
              <a:t>In the Mail Merge pane, under the </a:t>
            </a:r>
            <a:r>
              <a:rPr lang="en-US" sz="2000" b="0" i="1" u="none" strike="noStrike" baseline="0" smtClean="0">
                <a:solidFill>
                  <a:srgbClr val="000000"/>
                </a:solidFill>
                <a:latin typeface="Segoe"/>
                <a:ea typeface="ＭＳ ゴシック"/>
              </a:rPr>
              <a:t>Write your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letter</a:t>
            </a:r>
            <a:r>
              <a:rPr lang="en-US" sz="2000" b="0" i="0" u="none" strike="noStrike" baseline="0" smtClean="0">
                <a:solidFill>
                  <a:srgbClr val="000000"/>
                </a:solidFill>
                <a:latin typeface="Segoe"/>
                <a:ea typeface="ＭＳ ゴシック"/>
              </a:rPr>
              <a:t> section, it shows four links (right).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Address block link contains the fields from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recipient’s list, the Greeting line link contains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salutation, the Electronic postage link inserts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electronic postage, and the More items link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opens the </a:t>
            </a:r>
            <a:r>
              <a:rPr lang="en-US" sz="2000" b="0" i="1" u="none" strike="noStrike" baseline="0" smtClean="0">
                <a:solidFill>
                  <a:srgbClr val="000000"/>
                </a:solidFill>
                <a:latin typeface="Segoe"/>
                <a:ea typeface="ＭＳ ゴシック"/>
              </a:rPr>
              <a:t>Insert Merge Field</a:t>
            </a:r>
            <a:r>
              <a:rPr lang="en-US" sz="2000" b="0" i="0" u="none" strike="noStrike" baseline="0" smtClean="0">
                <a:solidFill>
                  <a:srgbClr val="000000"/>
                </a:solidFill>
                <a:latin typeface="Segoe"/>
                <a:ea typeface="ＭＳ ゴシック"/>
              </a:rPr>
              <a:t> dialog box, which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provides an option to insert fields individually.</a:t>
            </a:r>
          </a:p>
          <a:p>
            <a:pPr lvl="1" rtl="0">
              <a:buFont typeface="+mj-lt"/>
              <a:buAutoNum type="arabicPeriod" startAt="5"/>
            </a:pPr>
            <a:r>
              <a:rPr lang="en-US" sz="2000" b="0" i="0" u="none" strike="noStrike" baseline="0" smtClean="0">
                <a:solidFill>
                  <a:srgbClr val="000000"/>
                </a:solidFill>
                <a:latin typeface="Segoe"/>
                <a:ea typeface="ＭＳ ゴシック"/>
              </a:rPr>
              <a:t>Under the </a:t>
            </a:r>
            <a:r>
              <a:rPr lang="en-US" sz="2000" b="0" i="1" u="none" strike="noStrike" baseline="0" smtClean="0">
                <a:solidFill>
                  <a:srgbClr val="000000"/>
                </a:solidFill>
                <a:latin typeface="Segoe"/>
                <a:ea typeface="ＭＳ ゴシック"/>
              </a:rPr>
              <a:t>Write your letter</a:t>
            </a:r>
            <a:r>
              <a:rPr lang="en-US" sz="2000" b="0" i="0" u="none" strike="noStrike" baseline="0" smtClean="0">
                <a:solidFill>
                  <a:srgbClr val="000000"/>
                </a:solidFill>
                <a:latin typeface="Segoe"/>
                <a:ea typeface="ＭＳ ゴシック"/>
              </a:rPr>
              <a:t> section, click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Address block link.</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1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524000"/>
            <a:ext cx="2247194" cy="4622800"/>
          </a:xfrm>
          <a:prstGeom prst="rect">
            <a:avLst/>
          </a:prstGeom>
        </p:spPr>
      </p:pic>
    </p:spTree>
    <p:extLst>
      <p:ext uri="{BB962C8B-B14F-4D97-AF65-F5344CB8AC3E}">
        <p14:creationId xmlns:p14="http://schemas.microsoft.com/office/powerpoint/2010/main" val="912673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4: Write Your Letter</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solidFill>
                  <a:srgbClr val="000000"/>
                </a:solidFill>
                <a:latin typeface="Segoe"/>
                <a:ea typeface="ＭＳ ゴシック"/>
              </a:rPr>
              <a:t>The </a:t>
            </a:r>
            <a:r>
              <a:rPr lang="en-US" b="0" i="1" u="none" strike="noStrike" baseline="0" smtClean="0">
                <a:solidFill>
                  <a:srgbClr val="000000"/>
                </a:solidFill>
                <a:latin typeface="Segoe"/>
                <a:ea typeface="ＭＳ ゴシック"/>
              </a:rPr>
              <a:t>Insert Address Block</a:t>
            </a:r>
            <a:r>
              <a:rPr lang="en-US" b="0" i="0" u="none" strike="noStrike" baseline="0" smtClean="0">
                <a:solidFill>
                  <a:srgbClr val="000000"/>
                </a:solidFill>
                <a:latin typeface="Segoe"/>
                <a:ea typeface="ＭＳ ゴシック"/>
              </a:rPr>
              <a:t> dialog box opens as shown below. Under </a:t>
            </a:r>
            <a:r>
              <a:rPr lang="en-US" b="0" i="1" u="none" strike="noStrike" baseline="0" smtClean="0">
                <a:solidFill>
                  <a:srgbClr val="000000"/>
                </a:solidFill>
                <a:latin typeface="Segoe"/>
                <a:ea typeface="ＭＳ ゴシック"/>
              </a:rPr>
              <a:t>Specify address elements</a:t>
            </a:r>
            <a:r>
              <a:rPr lang="en-US" b="0" i="0" u="none" strike="noStrike" baseline="0" smtClean="0">
                <a:solidFill>
                  <a:srgbClr val="000000"/>
                </a:solidFill>
                <a:latin typeface="Segoe"/>
                <a:ea typeface="ＭＳ ゴシック"/>
              </a:rPr>
              <a:t>, insert recipient’s name in that format, the fifth option is selected with a specific format as displayed on the Preview section. </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11-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048000"/>
            <a:ext cx="7179733" cy="2945532"/>
          </a:xfrm>
          <a:prstGeom prst="rect">
            <a:avLst/>
          </a:prstGeom>
        </p:spPr>
      </p:pic>
    </p:spTree>
    <p:extLst>
      <p:ext uri="{BB962C8B-B14F-4D97-AF65-F5344CB8AC3E}">
        <p14:creationId xmlns:p14="http://schemas.microsoft.com/office/powerpoint/2010/main" val="221089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4: Write Your Letter</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Click the Next arrow and preview the ten records in the recipient list, and then click the First button to return to the first recipient.</a:t>
            </a:r>
          </a:p>
          <a:p>
            <a:pPr lvl="1" rtl="0">
              <a:buAutoNum type="arabicPeriod" startAt="6"/>
            </a:pPr>
            <a:r>
              <a:rPr lang="en-US" sz="2000" b="0" i="0" u="none" strike="noStrike" baseline="0" smtClean="0">
                <a:solidFill>
                  <a:srgbClr val="000000"/>
                </a:solidFill>
                <a:latin typeface="Segoe"/>
                <a:ea typeface="ＭＳ ゴシック"/>
              </a:rPr>
              <a:t>Click OK. A field code &lt;&lt;Address Block&gt;&gt; is inserted in the document as shown below. The field name is surrounded by </a:t>
            </a:r>
            <a:r>
              <a:rPr lang="en-US" sz="2000" b="0" i="1" u="none" strike="noStrike" baseline="0" smtClean="0">
                <a:solidFill>
                  <a:srgbClr val="000000"/>
                </a:solidFill>
                <a:latin typeface="Segoe"/>
                <a:ea typeface="ＭＳ ゴシック"/>
              </a:rPr>
              <a:t>chevrons</a:t>
            </a:r>
            <a:r>
              <a:rPr lang="en-US" sz="2000" b="0" i="0" u="none" strike="noStrike" baseline="0" smtClean="0">
                <a:solidFill>
                  <a:srgbClr val="000000"/>
                </a:solidFill>
                <a:latin typeface="Segoe"/>
                <a:ea typeface="ＭＳ ゴシック"/>
              </a:rPr>
              <a:t> (&lt;&lt;  &gt;&gt;) and do not display in the merged document. When the document is merged, the </a:t>
            </a:r>
            <a:r>
              <a:rPr lang="en-US" sz="2000" b="0" i="1" u="none" strike="noStrike" baseline="0" smtClean="0">
                <a:solidFill>
                  <a:srgbClr val="000000"/>
                </a:solidFill>
                <a:latin typeface="Segoe"/>
                <a:ea typeface="ＭＳ ゴシック"/>
              </a:rPr>
              <a:t>Address Block</a:t>
            </a:r>
            <a:r>
              <a:rPr lang="en-US" sz="2000" b="0" i="0" u="none" strike="noStrike" baseline="0" smtClean="0">
                <a:solidFill>
                  <a:srgbClr val="000000"/>
                </a:solidFill>
                <a:latin typeface="Segoe"/>
                <a:ea typeface="ＭＳ ゴシック"/>
              </a:rPr>
              <a:t> will be replaced with the recipients’ first and last name, address, city, state, and postal code.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7" name="Picture 6" descr="11-11.png"/>
          <p:cNvPicPr>
            <a:picLocks noChangeAspect="1"/>
          </p:cNvPicPr>
          <p:nvPr/>
        </p:nvPicPr>
        <p:blipFill rotWithShape="1">
          <a:blip r:embed="rId2">
            <a:extLst>
              <a:ext uri="{28A0092B-C50C-407E-A947-70E740481C1C}">
                <a14:useLocalDpi xmlns:a14="http://schemas.microsoft.com/office/drawing/2010/main" val="0"/>
              </a:ext>
            </a:extLst>
          </a:blip>
          <a:srcRect l="12406" t="32703" r="11852" b="3874"/>
          <a:stretch/>
        </p:blipFill>
        <p:spPr>
          <a:xfrm>
            <a:off x="2133600" y="4495800"/>
            <a:ext cx="5003800" cy="1614919"/>
          </a:xfrm>
          <a:prstGeom prst="rect">
            <a:avLst/>
          </a:prstGeom>
          <a:ln>
            <a:solidFill>
              <a:schemeClr val="tx1"/>
            </a:solidFill>
          </a:ln>
        </p:spPr>
      </p:pic>
    </p:spTree>
    <p:extLst>
      <p:ext uri="{BB962C8B-B14F-4D97-AF65-F5344CB8AC3E}">
        <p14:creationId xmlns:p14="http://schemas.microsoft.com/office/powerpoint/2010/main" val="1081553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4: Write Your Letter</a:t>
            </a:r>
            <a:endParaRPr lang="en-US"/>
          </a:p>
        </p:txBody>
      </p:sp>
      <p:sp>
        <p:nvSpPr>
          <p:cNvPr id="3" name="Content Placeholder 2"/>
          <p:cNvSpPr>
            <a:spLocks noGrp="1"/>
          </p:cNvSpPr>
          <p:nvPr>
            <p:ph idx="1"/>
          </p:nvPr>
        </p:nvSpPr>
        <p:spPr/>
        <p:txBody>
          <a:bodyPr/>
          <a:lstStyle/>
          <a:p>
            <a:r>
              <a:rPr lang="en-US">
                <a:solidFill>
                  <a:srgbClr val="000000"/>
                </a:solidFill>
                <a:latin typeface="Segoe"/>
                <a:ea typeface="ＭＳ ゴシック"/>
              </a:rPr>
              <a:t>On the Preview side, there are four arrows: First     , Previous</a:t>
            </a:r>
            <a:br>
              <a:rPr lang="en-US">
                <a:solidFill>
                  <a:srgbClr val="000000"/>
                </a:solidFill>
                <a:latin typeface="Segoe"/>
                <a:ea typeface="ＭＳ ゴシック"/>
              </a:rPr>
            </a:br>
            <a:r>
              <a:rPr lang="en-US">
                <a:solidFill>
                  <a:srgbClr val="000000"/>
                </a:solidFill>
                <a:latin typeface="Segoe"/>
                <a:ea typeface="ＭＳ ゴシック"/>
              </a:rPr>
              <a:t>    , Next     , and Last    . Notice that the First and Previous arrow buttons are grayed out. When these arrow buttons are shaded in gray, it indicates that these are not available because you are previewing the first record. The first recipient’s name and address is displayed and when you click the Next or Last arrow, the First and Previous arrows will become available. </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18</a:t>
            </a:fld>
            <a:endParaRPr lang="en-US" dirty="0"/>
          </a:p>
        </p:txBody>
      </p:sp>
      <p:pic>
        <p:nvPicPr>
          <p:cNvPr id="7" name="Picture 6" descr="firs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1" y="1524001"/>
            <a:ext cx="330200" cy="330200"/>
          </a:xfrm>
          <a:prstGeom prst="rect">
            <a:avLst/>
          </a:prstGeom>
        </p:spPr>
      </p:pic>
      <p:pic>
        <p:nvPicPr>
          <p:cNvPr id="8" name="Picture 7" descr="Previou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28800"/>
            <a:ext cx="330200" cy="344251"/>
          </a:xfrm>
          <a:prstGeom prst="rect">
            <a:avLst/>
          </a:prstGeom>
        </p:spPr>
      </p:pic>
      <p:pic>
        <p:nvPicPr>
          <p:cNvPr id="9" name="Picture 8" descr="Nex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1871133"/>
            <a:ext cx="311150" cy="304800"/>
          </a:xfrm>
          <a:prstGeom prst="rect">
            <a:avLst/>
          </a:prstGeom>
        </p:spPr>
      </p:pic>
      <p:pic>
        <p:nvPicPr>
          <p:cNvPr id="10" name="Picture 9" descr="la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2744" y="1888067"/>
            <a:ext cx="294922" cy="321733"/>
          </a:xfrm>
          <a:prstGeom prst="rect">
            <a:avLst/>
          </a:prstGeom>
        </p:spPr>
      </p:pic>
    </p:spTree>
    <p:extLst>
      <p:ext uri="{BB962C8B-B14F-4D97-AF65-F5344CB8AC3E}">
        <p14:creationId xmlns:p14="http://schemas.microsoft.com/office/powerpoint/2010/main" val="3643691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4: Write Your Letter</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solidFill>
                  <a:srgbClr val="000000"/>
                </a:solidFill>
                <a:latin typeface="Segoe"/>
                <a:ea typeface="ＭＳ ゴシック"/>
              </a:rPr>
              <a:t>Press the </a:t>
            </a:r>
            <a:r>
              <a:rPr lang="en-US" sz="2000" b="1" i="0" u="none" strike="noStrike" baseline="0" smtClean="0">
                <a:solidFill>
                  <a:prstClr val="black"/>
                </a:solidFill>
                <a:latin typeface="Segoe"/>
                <a:ea typeface="ＭＳ ゴシック"/>
              </a:rPr>
              <a:t>Enter</a:t>
            </a:r>
            <a:r>
              <a:rPr lang="en-US" sz="2000" b="0" i="0" u="none" strike="noStrike" baseline="0" smtClean="0">
                <a:solidFill>
                  <a:srgbClr val="000000"/>
                </a:solidFill>
                <a:latin typeface="Segoe"/>
                <a:ea typeface="ＭＳ ゴシック"/>
              </a:rPr>
              <a:t> key once.</a:t>
            </a:r>
          </a:p>
          <a:p>
            <a:pPr lvl="1" rtl="0">
              <a:buAutoNum type="arabicPeriod" startAt="8"/>
            </a:pPr>
            <a:r>
              <a:rPr lang="en-US" sz="2000" b="0" i="0" u="none" strike="noStrike" baseline="0" smtClean="0">
                <a:solidFill>
                  <a:srgbClr val="000000"/>
                </a:solidFill>
                <a:latin typeface="Segoe"/>
                <a:ea typeface="ＭＳ ゴシック"/>
              </a:rPr>
              <a:t>Click the Greeting line link to open the </a:t>
            </a:r>
            <a:r>
              <a:rPr lang="en-US" sz="2000" b="0" i="1" u="none" strike="noStrike" baseline="0" smtClean="0">
                <a:solidFill>
                  <a:srgbClr val="000000"/>
                </a:solidFill>
                <a:latin typeface="Segoe"/>
                <a:ea typeface="ＭＳ ゴシック"/>
              </a:rPr>
              <a:t>Insert Greeting Line</a:t>
            </a:r>
            <a:r>
              <a:rPr lang="en-US" sz="2000" b="0" i="0" u="none" strike="noStrike" baseline="0" smtClean="0">
                <a:solidFill>
                  <a:srgbClr val="000000"/>
                </a:solidFill>
                <a:latin typeface="Segoe"/>
                <a:ea typeface="ＭＳ ゴシック"/>
              </a:rPr>
              <a:t> dialog box as shown below. The drop-down arrows under the </a:t>
            </a:r>
            <a:r>
              <a:rPr lang="en-US" sz="2000" b="0" i="1" u="none" strike="noStrike" baseline="0" smtClean="0">
                <a:solidFill>
                  <a:srgbClr val="000000"/>
                </a:solidFill>
                <a:latin typeface="Segoe"/>
                <a:ea typeface="ＭＳ ゴシック"/>
              </a:rPr>
              <a:t>Greeting line format</a:t>
            </a:r>
            <a:r>
              <a:rPr lang="en-US" sz="2000" b="0" i="0" u="none" strike="noStrike" baseline="0" smtClean="0">
                <a:solidFill>
                  <a:srgbClr val="000000"/>
                </a:solidFill>
                <a:latin typeface="Segoe"/>
                <a:ea typeface="ＭＳ ゴシック"/>
              </a:rPr>
              <a:t> provide options to select the salutation, name, and punctuation. You use the salutation Dear for the letter.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11-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466" y="3167415"/>
            <a:ext cx="5820573" cy="2970918"/>
          </a:xfrm>
          <a:prstGeom prst="rect">
            <a:avLst/>
          </a:prstGeom>
        </p:spPr>
      </p:pic>
    </p:spTree>
    <p:extLst>
      <p:ext uri="{BB962C8B-B14F-4D97-AF65-F5344CB8AC3E}">
        <p14:creationId xmlns:p14="http://schemas.microsoft.com/office/powerpoint/2010/main" val="135618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Objectives</a:t>
            </a:r>
            <a:endParaRPr lang="en-US" b="0" i="0" u="none" strike="noStrike" baseline="0" smtClean="0">
              <a:solidFill>
                <a:srgbClr val="0072C6"/>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3" name="Picture 2" descr="1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67" y="1659466"/>
            <a:ext cx="8119533" cy="1704259"/>
          </a:xfrm>
          <a:prstGeom prst="rect">
            <a:avLst/>
          </a:prstGeom>
        </p:spPr>
      </p:pic>
    </p:spTree>
    <p:extLst>
      <p:ext uri="{BB962C8B-B14F-4D97-AF65-F5344CB8AC3E}">
        <p14:creationId xmlns:p14="http://schemas.microsoft.com/office/powerpoint/2010/main" val="768713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4: Write Your Letter</a:t>
            </a:r>
            <a:endParaRPr lang="en-US"/>
          </a:p>
        </p:txBody>
      </p:sp>
      <p:sp>
        <p:nvSpPr>
          <p:cNvPr id="3" name="Content Placeholder 2"/>
          <p:cNvSpPr>
            <a:spLocks noGrp="1"/>
          </p:cNvSpPr>
          <p:nvPr>
            <p:ph idx="1"/>
          </p:nvPr>
        </p:nvSpPr>
        <p:spPr/>
        <p:txBody>
          <a:bodyPr/>
          <a:lstStyle/>
          <a:p>
            <a:pPr lvl="1">
              <a:buFont typeface="+mj-lt"/>
              <a:buAutoNum type="arabicPeriod" startAt="10"/>
            </a:pPr>
            <a:r>
              <a:rPr lang="en-US" sz="2000">
                <a:solidFill>
                  <a:srgbClr val="000000"/>
                </a:solidFill>
                <a:latin typeface="Segoe"/>
                <a:ea typeface="ＭＳ ゴシック"/>
              </a:rPr>
              <a:t>Click the drop-down arrow next to </a:t>
            </a:r>
            <a:r>
              <a:rPr lang="en-US" sz="2000" i="1">
                <a:solidFill>
                  <a:srgbClr val="000000"/>
                </a:solidFill>
                <a:latin typeface="Segoe"/>
                <a:ea typeface="ＭＳ ゴシック"/>
              </a:rPr>
              <a:t>Joshua Randal Jr.</a:t>
            </a:r>
            <a:r>
              <a:rPr lang="en-US" sz="2000">
                <a:solidFill>
                  <a:srgbClr val="000000"/>
                </a:solidFill>
                <a:latin typeface="Segoe"/>
                <a:ea typeface="ＭＳ ゴシック"/>
              </a:rPr>
              <a:t> to view the options. Keep the default as the selection.</a:t>
            </a:r>
          </a:p>
          <a:p>
            <a:pPr lvl="1">
              <a:buAutoNum type="arabicPeriod" startAt="10"/>
            </a:pPr>
            <a:r>
              <a:rPr lang="en-US" sz="2000">
                <a:solidFill>
                  <a:srgbClr val="000000"/>
                </a:solidFill>
                <a:latin typeface="Segoe"/>
                <a:ea typeface="ＭＳ ゴシック"/>
              </a:rPr>
              <a:t>Click the drop-down arrow next to the comma and select the colon (:).</a:t>
            </a:r>
          </a:p>
          <a:p>
            <a:pPr lvl="1">
              <a:buAutoNum type="arabicPeriod" startAt="10"/>
            </a:pPr>
            <a:r>
              <a:rPr lang="en-US" sz="2000">
                <a:solidFill>
                  <a:srgbClr val="000000"/>
                </a:solidFill>
                <a:latin typeface="Segoe"/>
                <a:ea typeface="ＭＳ ゴシック"/>
              </a:rPr>
              <a:t>Click OK. Your document should match the figure below. You have inserted two field codes in your document. </a:t>
            </a:r>
          </a:p>
          <a:p>
            <a:endParaRPr lang="en-US" sz="2000"/>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20</a:t>
            </a:fld>
            <a:endParaRPr lang="en-US" dirty="0"/>
          </a:p>
        </p:txBody>
      </p:sp>
      <p:pic>
        <p:nvPicPr>
          <p:cNvPr id="7" name="Picture 6" descr="11-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581400"/>
            <a:ext cx="6485466" cy="2597454"/>
          </a:xfrm>
          <a:prstGeom prst="rect">
            <a:avLst/>
          </a:prstGeom>
        </p:spPr>
      </p:pic>
    </p:spTree>
    <p:extLst>
      <p:ext uri="{BB962C8B-B14F-4D97-AF65-F5344CB8AC3E}">
        <p14:creationId xmlns:p14="http://schemas.microsoft.com/office/powerpoint/2010/main" val="2480723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5: Preview Your Letter</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smtClean="0">
                <a:solidFill>
                  <a:srgbClr val="000000"/>
                </a:solidFill>
                <a:latin typeface="Segoe"/>
                <a:ea typeface="ＭＳ ゴシック"/>
              </a:rPr>
              <a:t>At the bottom of the Mail Merge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pane, click the Next: Preview your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letters link. </a:t>
            </a:r>
          </a:p>
          <a:p>
            <a:pPr lvl="1" rtl="0"/>
            <a:r>
              <a:rPr lang="en-US" sz="2000" b="0" i="0" u="none" strike="noStrike" baseline="0" smtClean="0">
                <a:solidFill>
                  <a:srgbClr val="000000"/>
                </a:solidFill>
                <a:latin typeface="Segoe"/>
                <a:ea typeface="ＭＳ ゴシック"/>
              </a:rPr>
              <a:t>Notice the first recipient,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Ted Bremer</a:t>
            </a:r>
            <a:r>
              <a:rPr lang="en-US" sz="2000" b="0" i="0" u="none" strike="noStrike" baseline="0" smtClean="0">
                <a:solidFill>
                  <a:srgbClr val="000000"/>
                </a:solidFill>
                <a:latin typeface="Segoe"/>
                <a:ea typeface="ＭＳ ゴシック"/>
              </a:rPr>
              <a:t>, appears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document. On the Mail Merge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pane, preview each letter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document screen by using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buttons as shown at right.</a:t>
            </a:r>
          </a:p>
          <a:p>
            <a:pPr lvl="1" rtl="0"/>
            <a:r>
              <a:rPr lang="en-US" sz="2000" b="0" i="0" u="none" strike="noStrike" baseline="0" smtClean="0">
                <a:solidFill>
                  <a:srgbClr val="000000"/>
                </a:solidFill>
                <a:latin typeface="Segoe"/>
                <a:ea typeface="ＭＳ ゴシック"/>
              </a:rPr>
              <a:t>Click the Next button, preview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each letter, and return to the first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recipient.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pic>
        <p:nvPicPr>
          <p:cNvPr id="7" name="Picture 6" descr="11-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241" y="1600200"/>
            <a:ext cx="2988830" cy="4614333"/>
          </a:xfrm>
          <a:prstGeom prst="rect">
            <a:avLst/>
          </a:prstGeom>
        </p:spPr>
      </p:pic>
    </p:spTree>
    <p:extLst>
      <p:ext uri="{BB962C8B-B14F-4D97-AF65-F5344CB8AC3E}">
        <p14:creationId xmlns:p14="http://schemas.microsoft.com/office/powerpoint/2010/main" val="101687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5: Preview Your Letter</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4"/>
            </a:pPr>
            <a:r>
              <a:rPr lang="en-US" sz="2400">
                <a:solidFill>
                  <a:srgbClr val="000000"/>
                </a:solidFill>
                <a:latin typeface="Segoe"/>
                <a:ea typeface="ＭＳ ゴシック"/>
              </a:rPr>
              <a:t>Before finalizing the merge, the mailing address contains extra spaces between the lines that need correction. </a:t>
            </a:r>
          </a:p>
          <a:p>
            <a:pPr lvl="1" rtl="0">
              <a:buAutoNum type="arabicPeriod" startAt="4"/>
            </a:pPr>
            <a:r>
              <a:rPr lang="en-US" b="0" i="0" u="none" strike="noStrike" baseline="0" smtClean="0">
                <a:solidFill>
                  <a:srgbClr val="000000"/>
                </a:solidFill>
                <a:latin typeface="Segoe"/>
                <a:ea typeface="ＭＳ ゴシック"/>
              </a:rPr>
              <a:t>Select the text beginning with </a:t>
            </a:r>
            <a:r>
              <a:rPr lang="en-US" b="0" i="1" u="none" strike="noStrike" baseline="0" smtClean="0">
                <a:solidFill>
                  <a:srgbClr val="000000"/>
                </a:solidFill>
                <a:latin typeface="Segoe"/>
                <a:ea typeface="ＭＳ ゴシック"/>
              </a:rPr>
              <a:t>Ted Bremer</a:t>
            </a:r>
            <a:r>
              <a:rPr lang="en-US" b="0" i="0" u="none" strike="noStrike" baseline="0" smtClean="0">
                <a:solidFill>
                  <a:srgbClr val="000000"/>
                </a:solidFill>
                <a:latin typeface="Segoe"/>
                <a:ea typeface="ＭＳ ゴシック"/>
              </a:rPr>
              <a:t>, including</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the address through the zip code, </a:t>
            </a:r>
            <a:r>
              <a:rPr lang="en-US" b="0" i="1" u="none" strike="noStrike" baseline="0" smtClean="0">
                <a:solidFill>
                  <a:srgbClr val="000000"/>
                </a:solidFill>
                <a:latin typeface="Segoe"/>
                <a:ea typeface="ＭＳ ゴシック"/>
              </a:rPr>
              <a:t>45632</a:t>
            </a:r>
            <a:r>
              <a:rPr lang="en-US" b="0" i="0" u="none" strike="noStrike" baseline="0" smtClean="0">
                <a:solidFill>
                  <a:srgbClr val="000000"/>
                </a:solidFill>
                <a:latin typeface="Times New Roman"/>
                <a:ea typeface="ＭＳ ゴシック"/>
              </a:rPr>
              <a:t>.</a:t>
            </a:r>
          </a:p>
          <a:p>
            <a:pPr lvl="1" rtl="0">
              <a:buAutoNum type="arabicPeriod" startAt="4"/>
            </a:pPr>
            <a:r>
              <a:rPr lang="en-US" b="0" i="0" u="none" strike="noStrike" baseline="0" smtClean="0">
                <a:solidFill>
                  <a:srgbClr val="000000"/>
                </a:solidFill>
                <a:latin typeface="Segoe"/>
                <a:ea typeface="ＭＳ ゴシック"/>
              </a:rPr>
              <a:t>Now it is time to format the main letter with the correct spacing so that when you complete the merge, all letters will be updated. On the Home tab, in the Paragraph group, click the drop-down arrow to display the Line and Paragraph Spacing menu and select Remove Space Before Paragraph. This separates the Address Block from the salutation.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2474805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5: Preview Your Letter</a:t>
            </a:r>
            <a:endParaRPr lang="en-US"/>
          </a:p>
        </p:txBody>
      </p:sp>
      <p:sp>
        <p:nvSpPr>
          <p:cNvPr id="3" name="Content Placeholder 2"/>
          <p:cNvSpPr>
            <a:spLocks noGrp="1"/>
          </p:cNvSpPr>
          <p:nvPr>
            <p:ph idx="1"/>
          </p:nvPr>
        </p:nvSpPr>
        <p:spPr/>
        <p:txBody>
          <a:bodyPr/>
          <a:lstStyle/>
          <a:p>
            <a:pPr marL="457200" lvl="1" indent="-457200">
              <a:buFont typeface="+mj-lt"/>
              <a:buAutoNum type="arabicPeriod" startAt="7"/>
            </a:pPr>
            <a:r>
              <a:rPr lang="en-US" sz="2000">
                <a:solidFill>
                  <a:srgbClr val="000000"/>
                </a:solidFill>
                <a:latin typeface="Segoe"/>
                <a:ea typeface="ＭＳ ゴシック"/>
              </a:rPr>
              <a:t>The document should </a:t>
            </a:r>
            <a:br>
              <a:rPr lang="en-US" sz="2000">
                <a:solidFill>
                  <a:srgbClr val="000000"/>
                </a:solidFill>
                <a:latin typeface="Segoe"/>
                <a:ea typeface="ＭＳ ゴシック"/>
              </a:rPr>
            </a:br>
            <a:r>
              <a:rPr lang="en-US" sz="2000">
                <a:solidFill>
                  <a:srgbClr val="000000"/>
                </a:solidFill>
                <a:latin typeface="Segoe"/>
                <a:ea typeface="ＭＳ ゴシック"/>
              </a:rPr>
              <a:t>display as at right. </a:t>
            </a:r>
            <a:br>
              <a:rPr lang="en-US" sz="2000">
                <a:solidFill>
                  <a:srgbClr val="000000"/>
                </a:solidFill>
                <a:latin typeface="Segoe"/>
                <a:ea typeface="ＭＳ ゴシック"/>
              </a:rPr>
            </a:br>
            <a:r>
              <a:rPr lang="en-US" sz="2000">
                <a:solidFill>
                  <a:srgbClr val="000000"/>
                </a:solidFill>
                <a:latin typeface="Segoe"/>
                <a:ea typeface="ＭＳ ゴシック"/>
              </a:rPr>
              <a:t>Preview each letter </a:t>
            </a:r>
            <a:br>
              <a:rPr lang="en-US" sz="2000">
                <a:solidFill>
                  <a:srgbClr val="000000"/>
                </a:solidFill>
                <a:latin typeface="Segoe"/>
                <a:ea typeface="ＭＳ ゴシック"/>
              </a:rPr>
            </a:br>
            <a:r>
              <a:rPr lang="en-US" sz="2000">
                <a:solidFill>
                  <a:srgbClr val="000000"/>
                </a:solidFill>
                <a:latin typeface="Segoe"/>
                <a:ea typeface="ＭＳ ゴシック"/>
              </a:rPr>
              <a:t>again by using the </a:t>
            </a:r>
            <a:br>
              <a:rPr lang="en-US" sz="2000">
                <a:solidFill>
                  <a:srgbClr val="000000"/>
                </a:solidFill>
                <a:latin typeface="Segoe"/>
                <a:ea typeface="ＭＳ ゴシック"/>
              </a:rPr>
            </a:br>
            <a:r>
              <a:rPr lang="en-US" sz="2000">
                <a:solidFill>
                  <a:srgbClr val="000000"/>
                </a:solidFill>
                <a:latin typeface="Segoe"/>
                <a:ea typeface="ＭＳ ゴシック"/>
              </a:rPr>
              <a:t>Next and Previous </a:t>
            </a:r>
            <a:br>
              <a:rPr lang="en-US" sz="2000">
                <a:solidFill>
                  <a:srgbClr val="000000"/>
                </a:solidFill>
                <a:latin typeface="Segoe"/>
                <a:ea typeface="ＭＳ ゴシック"/>
              </a:rPr>
            </a:br>
            <a:r>
              <a:rPr lang="en-US" sz="2000">
                <a:solidFill>
                  <a:srgbClr val="000000"/>
                </a:solidFill>
                <a:latin typeface="Segoe"/>
                <a:ea typeface="ＭＳ ゴシック"/>
              </a:rPr>
              <a:t>buttons on the Mail </a:t>
            </a:r>
            <a:br>
              <a:rPr lang="en-US" sz="2000">
                <a:solidFill>
                  <a:srgbClr val="000000"/>
                </a:solidFill>
                <a:latin typeface="Segoe"/>
                <a:ea typeface="ＭＳ ゴシック"/>
              </a:rPr>
            </a:br>
            <a:r>
              <a:rPr lang="en-US" sz="2000">
                <a:solidFill>
                  <a:srgbClr val="000000"/>
                </a:solidFill>
                <a:latin typeface="Segoe"/>
                <a:ea typeface="ＭＳ ゴシック"/>
              </a:rPr>
              <a:t>Merge pane and return </a:t>
            </a:r>
            <a:br>
              <a:rPr lang="en-US" sz="2000">
                <a:solidFill>
                  <a:srgbClr val="000000"/>
                </a:solidFill>
                <a:latin typeface="Segoe"/>
                <a:ea typeface="ＭＳ ゴシック"/>
              </a:rPr>
            </a:br>
            <a:r>
              <a:rPr lang="en-US" sz="2000">
                <a:solidFill>
                  <a:srgbClr val="000000"/>
                </a:solidFill>
                <a:latin typeface="Segoe"/>
                <a:ea typeface="ＭＳ ゴシック"/>
              </a:rPr>
              <a:t>to the first recipient. </a:t>
            </a:r>
            <a:br>
              <a:rPr lang="en-US" sz="2000">
                <a:solidFill>
                  <a:srgbClr val="000000"/>
                </a:solidFill>
                <a:latin typeface="Segoe"/>
                <a:ea typeface="ＭＳ ゴシック"/>
              </a:rPr>
            </a:br>
            <a:r>
              <a:rPr lang="en-US" sz="2000">
                <a:solidFill>
                  <a:srgbClr val="000000"/>
                </a:solidFill>
                <a:latin typeface="Segoe"/>
                <a:ea typeface="ＭＳ ゴシック"/>
              </a:rPr>
              <a:t>Each recipient should </a:t>
            </a:r>
            <a:br>
              <a:rPr lang="en-US" sz="2000">
                <a:solidFill>
                  <a:srgbClr val="000000"/>
                </a:solidFill>
                <a:latin typeface="Segoe"/>
                <a:ea typeface="ＭＳ ゴシック"/>
              </a:rPr>
            </a:br>
            <a:r>
              <a:rPr lang="en-US" sz="2000">
                <a:solidFill>
                  <a:srgbClr val="000000"/>
                </a:solidFill>
                <a:latin typeface="Segoe"/>
                <a:ea typeface="ＭＳ ゴシック"/>
              </a:rPr>
              <a:t>be in the correct format.</a:t>
            </a:r>
          </a:p>
          <a:p>
            <a:endParaRPr lang="en-US" sz="2000"/>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23</a:t>
            </a:fld>
            <a:endParaRPr lang="en-US" dirty="0"/>
          </a:p>
        </p:txBody>
      </p:sp>
      <p:pic>
        <p:nvPicPr>
          <p:cNvPr id="7" name="Picture 6" descr="11-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600200"/>
            <a:ext cx="4817533" cy="3701502"/>
          </a:xfrm>
          <a:prstGeom prst="rect">
            <a:avLst/>
          </a:prstGeom>
        </p:spPr>
      </p:pic>
    </p:spTree>
    <p:extLst>
      <p:ext uri="{BB962C8B-B14F-4D97-AF65-F5344CB8AC3E}">
        <p14:creationId xmlns:p14="http://schemas.microsoft.com/office/powerpoint/2010/main" val="2881319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6: Complete the Merge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sz="2000" b="0" i="0" u="none" strike="noStrike" baseline="0" smtClean="0">
                <a:solidFill>
                  <a:srgbClr val="000000"/>
                </a:solidFill>
                <a:latin typeface="Segoe"/>
                <a:ea typeface="ＭＳ ゴシック"/>
              </a:rPr>
              <a:t>At the bottom of the Mail Merge pane,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the Next: Complete the merge link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advance to Step 6 as shown at</a:t>
            </a:r>
            <a:r>
              <a:rPr lang="en-US" sz="2000" b="0" i="0" u="none" strike="noStrike" smtClean="0">
                <a:solidFill>
                  <a:srgbClr val="000000"/>
                </a:solidFill>
                <a:latin typeface="Segoe"/>
                <a:ea typeface="ＭＳ ゴシック"/>
              </a:rPr>
              <a:t> right</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letter is already merged and ready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Print or you can edit each letter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individually.</a:t>
            </a:r>
          </a:p>
          <a:p>
            <a:pPr lvl="0" rtl="0"/>
            <a:r>
              <a:rPr lang="en-US" sz="2000" b="0" i="0" u="none" strike="noStrike" baseline="0" smtClean="0">
                <a:solidFill>
                  <a:srgbClr val="000000"/>
                </a:solidFill>
                <a:latin typeface="Segoe"/>
                <a:ea typeface="ＭＳ ゴシック"/>
              </a:rPr>
              <a:t>When you click the Edit individual letters link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under the Merge section, the </a:t>
            </a:r>
            <a:r>
              <a:rPr lang="en-US" sz="2000" b="0" i="1" u="none" strike="noStrike" baseline="0" smtClean="0">
                <a:solidFill>
                  <a:srgbClr val="000000"/>
                </a:solidFill>
                <a:latin typeface="Segoe"/>
                <a:ea typeface="ＭＳ ゴシック"/>
              </a:rPr>
              <a:t>Merge to New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Document</a:t>
            </a:r>
            <a:r>
              <a:rPr lang="en-US" sz="2000" b="0" i="0" u="none" strike="noStrike" baseline="0" smtClean="0">
                <a:solidFill>
                  <a:srgbClr val="000000"/>
                </a:solidFill>
                <a:latin typeface="Segoe"/>
                <a:ea typeface="ＭＳ ゴシック"/>
              </a:rPr>
              <a:t> dialog box opens. </a:t>
            </a:r>
          </a:p>
          <a:p>
            <a:pPr lvl="0" rtl="0"/>
            <a:r>
              <a:rPr lang="en-US" sz="2000" b="0" i="0" u="none" strike="noStrike" baseline="0" smtClean="0">
                <a:latin typeface="Segoe"/>
                <a:ea typeface="ＭＳ ゴシック"/>
              </a:rPr>
              <a:t>When you select the All radio button, Word </a:t>
            </a:r>
            <a:br>
              <a:rPr lang="en-US" sz="2000" b="0" i="0" u="none" strike="noStrike" baseline="0" smtClean="0">
                <a:latin typeface="Segoe"/>
                <a:ea typeface="ＭＳ ゴシック"/>
              </a:rPr>
            </a:br>
            <a:r>
              <a:rPr lang="en-US" sz="2000" b="0" i="0" u="none" strike="noStrike" baseline="0" smtClean="0">
                <a:latin typeface="Segoe"/>
                <a:ea typeface="ＭＳ ゴシック"/>
              </a:rPr>
              <a:t>opens one new document with a copy of the </a:t>
            </a:r>
            <a:br>
              <a:rPr lang="en-US" sz="2000" b="0" i="0" u="none" strike="noStrike" baseline="0" smtClean="0">
                <a:latin typeface="Segoe"/>
                <a:ea typeface="ＭＳ ゴシック"/>
              </a:rPr>
            </a:br>
            <a:r>
              <a:rPr lang="en-US" sz="2000" b="0" i="0" u="none" strike="noStrike" baseline="0" smtClean="0">
                <a:latin typeface="Segoe"/>
                <a:ea typeface="ＭＳ ゴシック"/>
              </a:rPr>
              <a:t>main document for each record, and </a:t>
            </a:r>
            <a:r>
              <a:rPr lang="en-US" sz="2000" b="0" i="1" u="none" strike="noStrike" baseline="0" smtClean="0">
                <a:latin typeface="Segoe"/>
                <a:ea typeface="ＭＳ ゴシック"/>
              </a:rPr>
              <a:t>Letters1</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displays on the title bar. </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11-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934" y="1524000"/>
            <a:ext cx="2315212" cy="4673600"/>
          </a:xfrm>
          <a:prstGeom prst="rect">
            <a:avLst/>
          </a:prstGeom>
        </p:spPr>
      </p:pic>
    </p:spTree>
    <p:extLst>
      <p:ext uri="{BB962C8B-B14F-4D97-AF65-F5344CB8AC3E}">
        <p14:creationId xmlns:p14="http://schemas.microsoft.com/office/powerpoint/2010/main" val="3295243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6: Complete the Merge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When you finish editing the letters, you are ready to save the letters—all letters will be saved as one document.</a:t>
            </a:r>
          </a:p>
          <a:p>
            <a:pPr lvl="0" rtl="0"/>
            <a:r>
              <a:rPr lang="en-US" b="0" i="0" u="none" strike="noStrike" baseline="0" smtClean="0">
                <a:latin typeface="Segoe"/>
                <a:ea typeface="ＭＳ ゴシック"/>
              </a:rPr>
              <a:t>If your insertion point is on the third letter, and you click the Edit individual letters link under the Merge Section of Step 6 and then select the radio button for Current Record, only the third letter opens in a new screen as a new document and </a:t>
            </a:r>
            <a:r>
              <a:rPr lang="en-US" b="0" i="1" u="none" strike="noStrike" baseline="0" smtClean="0">
                <a:latin typeface="Segoe"/>
                <a:ea typeface="ＭＳ ゴシック"/>
              </a:rPr>
              <a:t>Letters</a:t>
            </a:r>
            <a:r>
              <a:rPr lang="en-US" b="0" i="0" u="none" strike="noStrike" baseline="0" smtClean="0">
                <a:latin typeface="Segoe"/>
                <a:ea typeface="ＭＳ ゴシック"/>
              </a:rPr>
              <a:t> followed by a number appears on the title bar.</a:t>
            </a:r>
          </a:p>
          <a:p>
            <a:pPr lvl="0" rtl="0"/>
            <a:r>
              <a:rPr lang="en-US" b="0" i="0" u="none" strike="noStrike" baseline="0" smtClean="0">
                <a:latin typeface="Segoe"/>
                <a:ea typeface="ＭＳ ゴシック"/>
              </a:rPr>
              <a:t> Edit the document and when you save the document, only the third letter will be saved with the changes made.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3031274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6: Complete the Merge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If you select the third radio button From in the </a:t>
            </a:r>
            <a:r>
              <a:rPr lang="en-US" b="0" i="1" u="none" strike="noStrike" baseline="0" smtClean="0">
                <a:latin typeface="Segoe"/>
                <a:ea typeface="ＭＳ ゴシック"/>
              </a:rPr>
              <a:t>Merge to New Document</a:t>
            </a:r>
            <a:r>
              <a:rPr lang="en-US" b="0" i="0" u="none" strike="noStrike" baseline="0" smtClean="0">
                <a:latin typeface="Segoe"/>
                <a:ea typeface="ＭＳ ゴシック"/>
              </a:rPr>
              <a:t> dialog box, you type the beginning number to the end number of the document you want to edit. For example, if you want to edit letter 3 through 5, you type 3 to 5 in the From boxes.</a:t>
            </a:r>
          </a:p>
          <a:p>
            <a:pPr lvl="1" rtl="0">
              <a:buFont typeface="+mj-lt"/>
              <a:buAutoNum type="arabicPeriod" startAt="2"/>
            </a:pPr>
            <a:r>
              <a:rPr lang="en-US" b="0" i="0" u="none" strike="noStrike" baseline="0" smtClean="0">
                <a:solidFill>
                  <a:srgbClr val="000000"/>
                </a:solidFill>
                <a:latin typeface="Segoe"/>
                <a:ea typeface="ＭＳ ゴシック"/>
              </a:rPr>
              <a:t>Under Mail Merge pane, in the Merge section, click Print to print each letter. The </a:t>
            </a:r>
            <a:r>
              <a:rPr lang="en-US" b="0" i="1" u="none" strike="noStrike" baseline="0" smtClean="0">
                <a:solidFill>
                  <a:srgbClr val="000000"/>
                </a:solidFill>
                <a:latin typeface="Segoe"/>
                <a:ea typeface="ＭＳ ゴシック"/>
              </a:rPr>
              <a:t>Merge to Printer</a:t>
            </a:r>
            <a:r>
              <a:rPr lang="en-US" b="0" i="0" u="none" strike="noStrike" baseline="0" smtClean="0">
                <a:solidFill>
                  <a:srgbClr val="000000"/>
                </a:solidFill>
                <a:latin typeface="Segoe"/>
                <a:ea typeface="ＭＳ ゴシック"/>
              </a:rPr>
              <a:t> dialog box opens with three options to select.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
        <p:nvSpPr>
          <p:cNvPr id="7" name="Date Placeholder 3"/>
          <p:cNvSpPr txBox="1">
            <a:spLocks/>
          </p:cNvSpPr>
          <p:nvPr/>
        </p:nvSpPr>
        <p:spPr bwMode="auto">
          <a:xfrm>
            <a:off x="609600" y="63976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l" rtl="0" eaLnBrk="0" fontAlgn="base" hangingPunct="0">
              <a:spcBef>
                <a:spcPct val="0"/>
              </a:spcBef>
              <a:spcAft>
                <a:spcPct val="0"/>
              </a:spcAft>
              <a:defRPr sz="105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mtClean="0"/>
              <a:t>© 2014, John Wiley &amp; Sons, Inc.</a:t>
            </a:r>
            <a:endParaRPr lang="en-US" dirty="0"/>
          </a:p>
        </p:txBody>
      </p:sp>
      <p:sp>
        <p:nvSpPr>
          <p:cNvPr id="8" name="Footer Placeholder 4"/>
          <p:cNvSpPr txBox="1">
            <a:spLocks/>
          </p:cNvSpPr>
          <p:nvPr/>
        </p:nvSpPr>
        <p:spPr bwMode="auto">
          <a:xfrm>
            <a:off x="2895600" y="6397625"/>
            <a:ext cx="3657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ctr" rtl="0" eaLnBrk="0" fontAlgn="base" hangingPunct="0">
              <a:spcBef>
                <a:spcPct val="0"/>
              </a:spcBef>
              <a:spcAft>
                <a:spcPct val="0"/>
              </a:spcAft>
              <a:defRPr sz="105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dirty="0" smtClean="0"/>
              <a:t>Microsoft Official Academic Course, Microsoft Word 2013</a:t>
            </a:r>
            <a:endParaRPr lang="en-US" dirty="0"/>
          </a:p>
        </p:txBody>
      </p:sp>
      <p:sp>
        <p:nvSpPr>
          <p:cNvPr id="9" name="Slide Number Placeholder 5"/>
          <p:cNvSpPr txBox="1">
            <a:spLocks/>
          </p:cNvSpPr>
          <p:nvPr/>
        </p:nvSpPr>
        <p:spPr bwMode="auto">
          <a:xfrm>
            <a:off x="6705600" y="63976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eaLnBrk="0" fontAlgn="base" hangingPunct="0">
              <a:spcBef>
                <a:spcPct val="0"/>
              </a:spcBef>
              <a:spcAft>
                <a:spcPct val="0"/>
              </a:spcAft>
              <a:defRPr sz="1050" kern="1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2673307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6: Complete the Merge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Selecting the All radio button prints all letters, the Current record prints the record where your insertion point is located, and From is where you specify which records to print. For example, if you specify records 2 to 4, only those two records will print. Be careful, if you select the Print option for Step 6, you will not be given the opportunity to edit the letters.</a:t>
            </a:r>
          </a:p>
          <a:p>
            <a:pPr lvl="1" rtl="0">
              <a:buFont typeface="+mj-lt"/>
              <a:buAutoNum type="arabicPeriod" startAt="3"/>
            </a:pPr>
            <a:r>
              <a:rPr lang="en-US" b="0" i="0" u="none" strike="noStrike" baseline="0" smtClean="0">
                <a:solidFill>
                  <a:srgbClr val="000000"/>
                </a:solidFill>
                <a:latin typeface="Segoe"/>
                <a:ea typeface="ＭＳ ゴシック"/>
              </a:rPr>
              <a:t>Make sure the All radio button is selected and click OK to print.</a:t>
            </a:r>
          </a:p>
        </p:txBody>
      </p:sp>
    </p:spTree>
    <p:extLst>
      <p:ext uri="{BB962C8B-B14F-4D97-AF65-F5344CB8AC3E}">
        <p14:creationId xmlns:p14="http://schemas.microsoft.com/office/powerpoint/2010/main" val="4002733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6: Complete the Merge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Now that you printed all letters, you now need to save the merged letter. Click the Edit individual letters link under the Merge section.</a:t>
            </a:r>
          </a:p>
          <a:p>
            <a:pPr lvl="1" rtl="0">
              <a:buAutoNum type="arabicPeriod" startAt="4"/>
            </a:pPr>
            <a:r>
              <a:rPr lang="en-US" b="0" i="0" u="none" strike="noStrike" baseline="0" smtClean="0">
                <a:solidFill>
                  <a:srgbClr val="000000"/>
                </a:solidFill>
                <a:latin typeface="Segoe"/>
                <a:ea typeface="ＭＳ ゴシック"/>
              </a:rPr>
              <a:t>Click OK to open a new document with a letter to all recipients.</a:t>
            </a:r>
          </a:p>
          <a:p>
            <a:pPr lvl="1" rtl="0">
              <a:buAutoNum type="arabicPeriod" startAt="4"/>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the merge document as </a:t>
            </a:r>
            <a:r>
              <a:rPr lang="en-US" b="0" i="1" u="none" strike="noStrike" baseline="0" smtClean="0">
                <a:solidFill>
                  <a:srgbClr val="000000"/>
                </a:solidFill>
                <a:latin typeface="Segoe"/>
                <a:ea typeface="ＭＳ ゴシック"/>
              </a:rPr>
              <a:t>Merged</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Congratulation Letter </a:t>
            </a:r>
            <a:r>
              <a:rPr lang="en-US" b="0" i="0" u="none" strike="noStrike" baseline="0" smtClean="0">
                <a:solidFill>
                  <a:srgbClr val="000000"/>
                </a:solidFill>
                <a:latin typeface="Segoe"/>
                <a:ea typeface="ＭＳ ゴシック"/>
              </a:rPr>
              <a:t>in the lesson folder on your flash drive, and then CLOSE the file.</a:t>
            </a:r>
          </a:p>
          <a:p>
            <a:pPr lvl="1" rtl="0">
              <a:buAutoNum type="arabicPeriod" startAt="4"/>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Mail Merge pane.</a:t>
            </a:r>
          </a:p>
        </p:txBody>
      </p:sp>
    </p:spTree>
    <p:extLst>
      <p:ext uri="{BB962C8B-B14F-4D97-AF65-F5344CB8AC3E}">
        <p14:creationId xmlns:p14="http://schemas.microsoft.com/office/powerpoint/2010/main" val="1593027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6: Complete the Merge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The main document appears on the screen with the first record being displayed. In the Preview Results on the Mailings tab, click the Preview Results        button to disable. Disabling the Preview Results button displays the &lt;&lt;Address Block&gt;&gt; and &lt;&lt;Greeting Line&gt;&gt;.</a:t>
            </a:r>
          </a:p>
          <a:p>
            <a:pPr lvl="1" rtl="0">
              <a:buAutoNum type="arabicPeriod" startAt="8"/>
            </a:pPr>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SAVE </a:t>
            </a:r>
            <a:r>
              <a:rPr lang="en-US" b="0" i="0" u="none" strike="noStrike" baseline="0" smtClean="0">
                <a:solidFill>
                  <a:srgbClr val="000000"/>
                </a:solidFill>
                <a:latin typeface="Segoe"/>
                <a:ea typeface="ＭＳ ゴシック"/>
              </a:rPr>
              <a:t>the main document as </a:t>
            </a:r>
            <a:r>
              <a:rPr lang="en-US" b="0" i="1" u="none" strike="noStrike" baseline="0" smtClean="0">
                <a:solidFill>
                  <a:srgbClr val="000000"/>
                </a:solidFill>
                <a:latin typeface="Segoe"/>
                <a:ea typeface="ＭＳ ゴシック"/>
              </a:rPr>
              <a:t>Congratulation Letter</a:t>
            </a:r>
            <a:r>
              <a:rPr lang="en-US" b="0" i="0" u="none" strike="noStrike" baseline="0" smtClean="0">
                <a:solidFill>
                  <a:srgbClr val="000000"/>
                </a:solidFill>
                <a:latin typeface="Segoe"/>
                <a:ea typeface="ＭＳ ゴシック"/>
              </a:rPr>
              <a:t> in the lesson folder on your flash drive, and then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file.</a:t>
            </a:r>
          </a:p>
          <a:p>
            <a:pPr lvl="0" rtl="0"/>
            <a:r>
              <a:rPr lang="en-US" b="1" i="0" u="none" strike="noStrike" baseline="0" smtClean="0">
                <a:solidFill>
                  <a:srgbClr val="000000"/>
                </a:solidFill>
                <a:latin typeface="Segoe"/>
                <a:ea typeface="ＭＳ ゴシック"/>
              </a:rPr>
              <a:t>PAUSE. LEAVE</a:t>
            </a:r>
            <a:r>
              <a:rPr lang="en-US" b="0" i="0" u="none" strike="noStrike" baseline="0" smtClean="0">
                <a:solidFill>
                  <a:srgbClr val="000000"/>
                </a:solidFill>
                <a:latin typeface="Segoe"/>
                <a:ea typeface="ＭＳ ゴシック"/>
              </a:rPr>
              <a:t> Word open to use in the next exercise.</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previe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133600"/>
            <a:ext cx="512233" cy="371183"/>
          </a:xfrm>
          <a:prstGeom prst="rect">
            <a:avLst/>
          </a:prstGeom>
        </p:spPr>
      </p:pic>
    </p:spTree>
    <p:extLst>
      <p:ext uri="{BB962C8B-B14F-4D97-AF65-F5344CB8AC3E}">
        <p14:creationId xmlns:p14="http://schemas.microsoft.com/office/powerpoint/2010/main" val="2688369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Up a Main Document Using the Mail Merge Wizard</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Before you begin these steps, be sure to launch Microsoft Word and open a blank document.</a:t>
            </a:r>
          </a:p>
          <a:p>
            <a:pPr lvl="1" rtl="0"/>
            <a:r>
              <a:rPr lang="en-US" b="0" i="0" u="none" strike="noStrike" baseline="0" smtClean="0">
                <a:solidFill>
                  <a:srgbClr val="000000"/>
                </a:solidFill>
                <a:latin typeface="Segoe"/>
                <a:ea typeface="ＭＳ ゴシック"/>
              </a:rPr>
              <a:t>On the Mailings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tab, in the Start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Mail Merge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group, click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a:t>
            </a:r>
            <a:r>
              <a:rPr lang="en-US" b="1" i="0" u="none" strike="noStrike" baseline="0" smtClean="0">
                <a:solidFill>
                  <a:prstClr val="black"/>
                </a:solidFill>
                <a:latin typeface="Segoe"/>
                <a:ea typeface="ＭＳ ゴシック"/>
              </a:rPr>
              <a:t>Start Mail </a:t>
            </a:r>
            <a:br>
              <a:rPr lang="en-US" b="1" i="0" u="none" strike="noStrike" baseline="0" smtClean="0">
                <a:solidFill>
                  <a:prstClr val="black"/>
                </a:solidFill>
                <a:latin typeface="Segoe"/>
                <a:ea typeface="ＭＳ ゴシック"/>
              </a:rPr>
            </a:br>
            <a:r>
              <a:rPr lang="en-US" b="1" i="0" u="none" strike="noStrike" baseline="0" smtClean="0">
                <a:solidFill>
                  <a:prstClr val="black"/>
                </a:solidFill>
                <a:latin typeface="Segoe"/>
                <a:ea typeface="ＭＳ ゴシック"/>
              </a:rPr>
              <a:t>Merge</a:t>
            </a:r>
            <a:r>
              <a:rPr lang="en-US" b="0" i="0" u="none" strike="noStrike" baseline="0" smtClean="0">
                <a:solidFill>
                  <a:srgbClr val="000000"/>
                </a:solidFill>
                <a:latin typeface="Segoe"/>
                <a:ea typeface="ＭＳ ゴシック"/>
              </a:rPr>
              <a:t> menu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drop-down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arrow to display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Start Mail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Merge menu as shown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1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2209800"/>
            <a:ext cx="5003800" cy="3030836"/>
          </a:xfrm>
          <a:prstGeom prst="rect">
            <a:avLst/>
          </a:prstGeom>
        </p:spPr>
      </p:pic>
    </p:spTree>
    <p:extLst>
      <p:ext uri="{BB962C8B-B14F-4D97-AF65-F5344CB8AC3E}">
        <p14:creationId xmlns:p14="http://schemas.microsoft.com/office/powerpoint/2010/main" val="3683508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Up a Main Document Manually</a:t>
            </a: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Create a new blank document by selecting the File tab, and then click New, and click Blank document.</a:t>
            </a:r>
          </a:p>
          <a:p>
            <a:pPr lvl="1" rtl="0"/>
            <a:r>
              <a:rPr lang="en-US" b="0" i="0" u="none" strike="noStrike" baseline="0" smtClean="0">
                <a:solidFill>
                  <a:srgbClr val="000000"/>
                </a:solidFill>
                <a:latin typeface="Segoe"/>
                <a:ea typeface="ＭＳ ゴシック"/>
              </a:rPr>
              <a:t>Click the Mailings tab, and in the Start Mail Merge group, click the drop-down arrow to display the Start Mail Merge menu.</a:t>
            </a:r>
          </a:p>
          <a:p>
            <a:pPr lvl="1" rtl="0"/>
            <a:r>
              <a:rPr lang="en-US" b="0" i="0" u="none" strike="noStrike" baseline="0" smtClean="0">
                <a:solidFill>
                  <a:srgbClr val="000000"/>
                </a:solidFill>
                <a:latin typeface="Segoe"/>
                <a:ea typeface="ＭＳ ゴシック"/>
              </a:rPr>
              <a:t>Choose Letters. (The same data source used in the previous exercise is used to perform the mail merge manually.)</a:t>
            </a:r>
          </a:p>
          <a:p>
            <a:pPr lvl="0" rtl="0"/>
            <a:r>
              <a:rPr lang="en-US" b="1" i="0" u="none" strike="noStrike" baseline="0" smtClean="0">
                <a:solidFill>
                  <a:srgbClr val="000000"/>
                </a:solidFill>
                <a:latin typeface="Segoe"/>
                <a:ea typeface="ＭＳ ゴシック"/>
              </a:rPr>
              <a:t>PAUSE. LEAVE</a:t>
            </a:r>
            <a:r>
              <a:rPr lang="en-US" b="0" i="0" u="none" strike="noStrike" baseline="0" smtClean="0">
                <a:solidFill>
                  <a:srgbClr val="000000"/>
                </a:solidFill>
                <a:latin typeface="Segoe"/>
                <a:ea typeface="ＭＳ ゴシック"/>
              </a:rPr>
              <a:t> Word open to use in the next exercise.</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3515838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Select Recipients</a:t>
            </a: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In the Start Mail Merge group, click the Select Recipients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      button to display the menu as shown below.</a:t>
            </a:r>
          </a:p>
          <a:p>
            <a:pPr lvl="0" rtl="0"/>
            <a:r>
              <a:rPr lang="en-US" b="0" i="0" u="none" strike="noStrike" baseline="0" smtClean="0">
                <a:solidFill>
                  <a:srgbClr val="000000"/>
                </a:solidFill>
                <a:latin typeface="Segoe"/>
                <a:ea typeface="ＭＳ ゴシック"/>
              </a:rPr>
              <a:t>There are three options available. (You will open an existing data source file from your lesson folder. Notice the commands on the Ribbon are faded, therefore, not available until a data source file is opened).</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sel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828800"/>
            <a:ext cx="444500" cy="439331"/>
          </a:xfrm>
          <a:prstGeom prst="rect">
            <a:avLst/>
          </a:prstGeom>
        </p:spPr>
      </p:pic>
      <p:pic>
        <p:nvPicPr>
          <p:cNvPr id="8" name="Picture 7" descr="1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3429000"/>
            <a:ext cx="4387850" cy="2598629"/>
          </a:xfrm>
          <a:prstGeom prst="rect">
            <a:avLst/>
          </a:prstGeom>
        </p:spPr>
      </p:pic>
    </p:spTree>
    <p:extLst>
      <p:ext uri="{BB962C8B-B14F-4D97-AF65-F5344CB8AC3E}">
        <p14:creationId xmlns:p14="http://schemas.microsoft.com/office/powerpoint/2010/main" val="3701759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Select Recipients</a:t>
            </a:r>
          </a:p>
        </p:txBody>
      </p:sp>
      <p:sp>
        <p:nvSpPr>
          <p:cNvPr id="3" name="Text Placeholder 2"/>
          <p:cNvSpPr>
            <a:spLocks noGrp="1"/>
          </p:cNvSpPr>
          <p:nvPr>
            <p:ph type="body" idx="1"/>
          </p:nvPr>
        </p:nvSpPr>
        <p:spPr/>
        <p:txBody>
          <a:bodyPr/>
          <a:lstStyle/>
          <a:p>
            <a:pPr lvl="1" rtl="0">
              <a:buFont typeface="+mj-lt"/>
              <a:buAutoNum type="arabicPeriod" startAt="2"/>
            </a:pPr>
            <a:r>
              <a:rPr lang="en-US" sz="2000" b="0" i="0" u="none" strike="noStrike" baseline="0" smtClean="0">
                <a:solidFill>
                  <a:srgbClr val="000000"/>
                </a:solidFill>
                <a:latin typeface="Segoe"/>
                <a:ea typeface="ＭＳ ゴシック"/>
              </a:rPr>
              <a:t>Select Use an Existing List. The </a:t>
            </a:r>
            <a:r>
              <a:rPr lang="en-US" sz="2000" b="0" i="1" u="none" strike="noStrike" baseline="0" smtClean="0">
                <a:solidFill>
                  <a:srgbClr val="000000"/>
                </a:solidFill>
                <a:latin typeface="Segoe"/>
                <a:ea typeface="ＭＳ ゴシック"/>
              </a:rPr>
              <a:t>Select Data Source</a:t>
            </a:r>
            <a:r>
              <a:rPr lang="en-US" sz="2000" b="0" i="0" u="none" strike="noStrike" baseline="0" smtClean="0">
                <a:solidFill>
                  <a:srgbClr val="000000"/>
                </a:solidFill>
                <a:latin typeface="Segoe"/>
                <a:ea typeface="ＭＳ ゴシック"/>
              </a:rPr>
              <a:t> dialog box opens. Use the scroll bar to locate your flash drive and navigate to your data files for the lesson folder.</a:t>
            </a:r>
          </a:p>
          <a:p>
            <a:pPr lvl="1" rtl="0">
              <a:buAutoNum type="arabicPeriod" startAt="2"/>
            </a:pPr>
            <a:r>
              <a:rPr lang="en-US" sz="200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OPEN</a:t>
            </a:r>
            <a:r>
              <a:rPr lang="en-US" sz="2000" b="0" i="0" u="none" strike="noStrike" baseline="0" smtClean="0">
                <a:solidFill>
                  <a:srgbClr val="000000"/>
                </a:solidFill>
                <a:latin typeface="Segoe"/>
                <a:ea typeface="ＭＳ ゴシック"/>
              </a:rPr>
              <a:t> the </a:t>
            </a:r>
            <a:r>
              <a:rPr lang="en-US" sz="2000" b="0" i="1" u="none" strike="noStrike" baseline="0" smtClean="0">
                <a:solidFill>
                  <a:srgbClr val="000000"/>
                </a:solidFill>
                <a:latin typeface="Segoe"/>
                <a:ea typeface="ＭＳ ゴシック"/>
              </a:rPr>
              <a:t>Student List.accdb</a:t>
            </a:r>
            <a:r>
              <a:rPr lang="en-US" sz="2000" b="0" i="0" u="none" strike="noStrike" baseline="0" smtClean="0">
                <a:solidFill>
                  <a:srgbClr val="000000"/>
                </a:solidFill>
                <a:latin typeface="Segoe"/>
                <a:ea typeface="ＭＳ ゴシック"/>
              </a:rPr>
              <a:t> data source file from the lesson folder. The </a:t>
            </a:r>
            <a:r>
              <a:rPr lang="en-US" sz="2000" b="0" i="1" u="none" strike="noStrike" baseline="0" smtClean="0">
                <a:solidFill>
                  <a:srgbClr val="000000"/>
                </a:solidFill>
                <a:latin typeface="Segoe"/>
                <a:ea typeface="ＭＳ ゴシック"/>
              </a:rPr>
              <a:t>Student List</a:t>
            </a:r>
            <a:r>
              <a:rPr lang="en-US" sz="2000" b="0" i="0" u="none" strike="noStrike" baseline="0" smtClean="0">
                <a:solidFill>
                  <a:srgbClr val="000000"/>
                </a:solidFill>
                <a:latin typeface="Segoe"/>
                <a:ea typeface="ＭＳ ゴシック"/>
              </a:rPr>
              <a:t> file is a database.</a:t>
            </a:r>
          </a:p>
          <a:p>
            <a:pPr lvl="0" rtl="0"/>
            <a:r>
              <a:rPr lang="en-US" sz="2000" b="0" i="0" u="none" strike="noStrike" baseline="0" smtClean="0">
                <a:solidFill>
                  <a:srgbClr val="000000"/>
                </a:solidFill>
                <a:latin typeface="Segoe"/>
                <a:ea typeface="ＭＳ ゴシック"/>
              </a:rPr>
              <a:t>After opening the data source file, the commands on the Mailings tab on the Ribbon become active (below). When selecting a data source file, this file can be a database, an Excel spreadsheet, a table in Word, or it can be opened from your Outlook contacts.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pic>
        <p:nvPicPr>
          <p:cNvPr id="7" name="Picture 6" descr="11-18.png"/>
          <p:cNvPicPr>
            <a:picLocks noChangeAspect="1"/>
          </p:cNvPicPr>
          <p:nvPr/>
        </p:nvPicPr>
        <p:blipFill rotWithShape="1">
          <a:blip r:embed="rId2">
            <a:extLst>
              <a:ext uri="{28A0092B-C50C-407E-A947-70E740481C1C}">
                <a14:useLocalDpi xmlns:a14="http://schemas.microsoft.com/office/drawing/2010/main" val="0"/>
              </a:ext>
            </a:extLst>
          </a:blip>
          <a:srcRect b="53760"/>
          <a:stretch/>
        </p:blipFill>
        <p:spPr>
          <a:xfrm>
            <a:off x="1490133" y="4412583"/>
            <a:ext cx="6688667" cy="1821822"/>
          </a:xfrm>
          <a:prstGeom prst="rect">
            <a:avLst/>
          </a:prstGeom>
        </p:spPr>
      </p:pic>
    </p:spTree>
    <p:extLst>
      <p:ext uri="{BB962C8B-B14F-4D97-AF65-F5344CB8AC3E}">
        <p14:creationId xmlns:p14="http://schemas.microsoft.com/office/powerpoint/2010/main" val="118329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Select Recipients</a:t>
            </a:r>
            <a:endParaRPr lang="en-US"/>
          </a:p>
        </p:txBody>
      </p:sp>
      <p:sp>
        <p:nvSpPr>
          <p:cNvPr id="3" name="Content Placeholder 2"/>
          <p:cNvSpPr>
            <a:spLocks noGrp="1"/>
          </p:cNvSpPr>
          <p:nvPr>
            <p:ph idx="1"/>
          </p:nvPr>
        </p:nvSpPr>
        <p:spPr/>
        <p:txBody>
          <a:bodyPr/>
          <a:lstStyle/>
          <a:p>
            <a:pPr lvl="1">
              <a:buFont typeface="+mj-lt"/>
              <a:buAutoNum type="arabicPeriod" startAt="4"/>
            </a:pPr>
            <a:r>
              <a:rPr lang="en-US">
                <a:solidFill>
                  <a:srgbClr val="000000"/>
                </a:solidFill>
                <a:latin typeface="Segoe"/>
                <a:ea typeface="ＭＳ ゴシック"/>
              </a:rPr>
              <a:t>At the insertion point, type March 19, 20XX. Press the </a:t>
            </a:r>
            <a:r>
              <a:rPr lang="en-US" b="1">
                <a:solidFill>
                  <a:prstClr val="black"/>
                </a:solidFill>
                <a:latin typeface="Segoe"/>
                <a:ea typeface="ＭＳ ゴシック"/>
              </a:rPr>
              <a:t>Enter</a:t>
            </a:r>
            <a:r>
              <a:rPr lang="en-US">
                <a:solidFill>
                  <a:srgbClr val="000000"/>
                </a:solidFill>
                <a:latin typeface="Segoe"/>
                <a:ea typeface="ＭＳ ゴシック"/>
              </a:rPr>
              <a:t> key twice. By default, the Spacing After is set to 8 pt and later you will format the document to an appropriate business format.</a:t>
            </a:r>
          </a:p>
          <a:p>
            <a:pPr lvl="0"/>
            <a:r>
              <a:rPr lang="en-US" b="1">
                <a:solidFill>
                  <a:srgbClr val="000000"/>
                </a:solidFill>
                <a:latin typeface="Segoe"/>
                <a:ea typeface="ＭＳ ゴシック"/>
              </a:rPr>
              <a:t>PAUSE. LEAVE</a:t>
            </a:r>
            <a:r>
              <a:rPr lang="en-US">
                <a:solidFill>
                  <a:srgbClr val="000000"/>
                </a:solidFill>
                <a:latin typeface="Segoe"/>
                <a:ea typeface="ＭＳ ゴシック"/>
              </a:rPr>
              <a:t> the document open to use in the next exercise.</a:t>
            </a:r>
            <a:endParaRPr lang="en-US">
              <a:solidFill>
                <a:srgbClr val="000000"/>
              </a:solidFill>
              <a:latin typeface="Times New Roman"/>
              <a:ea typeface="ＭＳ ゴシック"/>
            </a:endParaRP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2305953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Prepare Merge Fields</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On the Mailings tab, in the Write &amp; Insert Fields group, click the Address Block     button. The </a:t>
            </a:r>
            <a:r>
              <a:rPr lang="en-US" b="0" i="1" u="none" strike="noStrike" baseline="0" smtClean="0">
                <a:solidFill>
                  <a:srgbClr val="000000"/>
                </a:solidFill>
                <a:latin typeface="Segoe"/>
                <a:ea typeface="ＭＳ ゴシック"/>
              </a:rPr>
              <a:t>Insert Address Block</a:t>
            </a:r>
            <a:r>
              <a:rPr lang="en-US" b="0" i="0" u="none" strike="noStrike" baseline="0" smtClean="0">
                <a:solidFill>
                  <a:srgbClr val="000000"/>
                </a:solidFill>
                <a:latin typeface="Segoe"/>
                <a:ea typeface="ＭＳ ゴシック"/>
              </a:rPr>
              <a:t> dialog box opens.</a:t>
            </a:r>
          </a:p>
          <a:p>
            <a:pPr lvl="1" rtl="0"/>
            <a:r>
              <a:rPr lang="en-US" b="0" i="0" u="none" strike="noStrike" baseline="0" smtClean="0">
                <a:solidFill>
                  <a:srgbClr val="000000"/>
                </a:solidFill>
                <a:latin typeface="Segoe"/>
                <a:ea typeface="ＭＳ ゴシック"/>
              </a:rPr>
              <a:t>When using the Mail Merge Wizard or completing the Mail Merge manually, the same dialog boxes are opened.</a:t>
            </a:r>
          </a:p>
          <a:p>
            <a:pPr lvl="1" rtl="0"/>
            <a:r>
              <a:rPr lang="en-US" b="0" i="0" u="none" strike="noStrike" baseline="0" smtClean="0">
                <a:solidFill>
                  <a:srgbClr val="000000"/>
                </a:solidFill>
                <a:latin typeface="Segoe"/>
                <a:ea typeface="ＭＳ ゴシック"/>
              </a:rPr>
              <a:t>Notice that the street address is missing in the preview area. Click the Match Fields. To correct the error, select the drop-down arrow by Address 1 and select the Address Line field. Click OK to close the </a:t>
            </a:r>
            <a:r>
              <a:rPr lang="en-US" b="0" i="1" u="none" strike="noStrike" baseline="0" smtClean="0">
                <a:solidFill>
                  <a:srgbClr val="000000"/>
                </a:solidFill>
                <a:latin typeface="Segoe"/>
                <a:ea typeface="ＭＳ ゴシック"/>
              </a:rPr>
              <a:t>Match Fields</a:t>
            </a:r>
            <a:r>
              <a:rPr lang="en-US" b="0" i="0" u="none" strike="noStrike" baseline="0" smtClean="0">
                <a:solidFill>
                  <a:srgbClr val="000000"/>
                </a:solidFill>
                <a:latin typeface="Segoe"/>
                <a:ea typeface="ＭＳ ゴシック"/>
              </a:rPr>
              <a:t> dialog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pic>
        <p:nvPicPr>
          <p:cNvPr id="7" name="Picture 6" descr="addres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209800"/>
            <a:ext cx="281428" cy="338667"/>
          </a:xfrm>
          <a:prstGeom prst="rect">
            <a:avLst/>
          </a:prstGeom>
        </p:spPr>
      </p:pic>
    </p:spTree>
    <p:extLst>
      <p:ext uri="{BB962C8B-B14F-4D97-AF65-F5344CB8AC3E}">
        <p14:creationId xmlns:p14="http://schemas.microsoft.com/office/powerpoint/2010/main" val="1379438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Prepare Merge Fields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OK to accept the address settings with the correction. </a:t>
            </a:r>
          </a:p>
          <a:p>
            <a:pPr lvl="1" rtl="0">
              <a:buAutoNum type="arabicPeriod" startAt="4"/>
            </a:pPr>
            <a:r>
              <a:rPr lang="en-US" b="0" i="0" u="none" strike="noStrike" baseline="0" smtClean="0">
                <a:solidFill>
                  <a:srgbClr val="000000"/>
                </a:solidFill>
                <a:latin typeface="Segoe"/>
                <a:ea typeface="ＭＳ ゴシック"/>
              </a:rPr>
              <a:t>Press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Segoe"/>
                <a:ea typeface="ＭＳ ゴシック"/>
              </a:rPr>
              <a:t> once.</a:t>
            </a:r>
          </a:p>
          <a:p>
            <a:pPr lvl="1" rtl="0">
              <a:buAutoNum type="arabicPeriod" startAt="4"/>
            </a:pPr>
            <a:r>
              <a:rPr lang="en-US" b="0" i="0" u="none" strike="noStrike" baseline="0" smtClean="0">
                <a:solidFill>
                  <a:srgbClr val="000000"/>
                </a:solidFill>
                <a:latin typeface="Segoe"/>
                <a:ea typeface="ＭＳ ゴシック"/>
              </a:rPr>
              <a:t>On the Mailings tab, in the Write &amp; Insert Fields group, click the Greeting Line     button. The </a:t>
            </a:r>
            <a:r>
              <a:rPr lang="en-US" b="0" i="1" u="none" strike="noStrike" baseline="0" smtClean="0">
                <a:solidFill>
                  <a:srgbClr val="000000"/>
                </a:solidFill>
                <a:latin typeface="Segoe"/>
                <a:ea typeface="ＭＳ ゴシック"/>
              </a:rPr>
              <a:t>Insert Greeting Line</a:t>
            </a:r>
            <a:r>
              <a:rPr lang="en-US" b="0" i="0" u="none" strike="noStrike" baseline="0" smtClean="0">
                <a:solidFill>
                  <a:srgbClr val="000000"/>
                </a:solidFill>
                <a:latin typeface="Segoe"/>
                <a:ea typeface="ＭＳ ゴシック"/>
              </a:rPr>
              <a:t> dialog box opens.</a:t>
            </a:r>
          </a:p>
          <a:p>
            <a:pPr lvl="1" rtl="0">
              <a:buAutoNum type="arabicPeriod" startAt="4"/>
            </a:pPr>
            <a:r>
              <a:rPr lang="en-US" b="0" i="0" u="none" strike="noStrike" baseline="0" smtClean="0">
                <a:solidFill>
                  <a:srgbClr val="000000"/>
                </a:solidFill>
                <a:latin typeface="Segoe"/>
                <a:ea typeface="ＭＳ ゴシック"/>
              </a:rPr>
              <a:t>For the Greeting Line format, the salutation </a:t>
            </a:r>
            <a:r>
              <a:rPr lang="en-US" b="0" i="1" u="none" strike="noStrike" baseline="0" smtClean="0">
                <a:solidFill>
                  <a:srgbClr val="000000"/>
                </a:solidFill>
                <a:latin typeface="Segoe"/>
                <a:ea typeface="ＭＳ ゴシック"/>
              </a:rPr>
              <a:t>Dear</a:t>
            </a:r>
            <a:r>
              <a:rPr lang="en-US" b="0" i="0" u="none" strike="noStrike" baseline="0" smtClean="0">
                <a:solidFill>
                  <a:srgbClr val="000000"/>
                </a:solidFill>
                <a:latin typeface="Segoe"/>
                <a:ea typeface="ＭＳ ゴシック"/>
              </a:rPr>
              <a:t> will be used. You use the default where </a:t>
            </a:r>
            <a:r>
              <a:rPr lang="en-US" b="0" i="1" u="none" strike="noStrike" baseline="0" smtClean="0">
                <a:solidFill>
                  <a:srgbClr val="000000"/>
                </a:solidFill>
                <a:latin typeface="Segoe"/>
                <a:ea typeface="ＭＳ ゴシック"/>
              </a:rPr>
              <a:t>Joshua Randal Jr.</a:t>
            </a:r>
            <a:r>
              <a:rPr lang="en-US" b="0" i="0" u="none" strike="noStrike" baseline="0" smtClean="0">
                <a:solidFill>
                  <a:srgbClr val="000000"/>
                </a:solidFill>
                <a:latin typeface="Segoe"/>
                <a:ea typeface="ＭＳ ゴシック"/>
              </a:rPr>
              <a:t> is shown.</a:t>
            </a:r>
          </a:p>
          <a:p>
            <a:pPr lvl="1" rtl="0">
              <a:buAutoNum type="arabicPeriod" startAt="4"/>
            </a:pPr>
            <a:r>
              <a:rPr lang="en-US" b="0" i="0" u="none" strike="noStrike" baseline="0" smtClean="0">
                <a:solidFill>
                  <a:srgbClr val="000000"/>
                </a:solidFill>
                <a:latin typeface="Segoe"/>
                <a:ea typeface="ＭＳ ゴシック"/>
              </a:rPr>
              <a:t>Change the comma to a colon.</a:t>
            </a:r>
          </a:p>
          <a:p>
            <a:pPr lvl="1" rtl="0">
              <a:buAutoNum type="arabicPeriod" startAt="4"/>
            </a:pPr>
            <a:r>
              <a:rPr lang="en-US" b="0" i="0" u="none" strike="noStrike" baseline="0" smtClean="0">
                <a:solidFill>
                  <a:srgbClr val="000000"/>
                </a:solidFill>
                <a:latin typeface="Segoe"/>
                <a:ea typeface="ＭＳ ゴシック"/>
              </a:rPr>
              <a:t>Click OK. Press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Segoe"/>
                <a:ea typeface="ＭＳ ゴシック"/>
              </a:rPr>
              <a:t> once.</a:t>
            </a:r>
          </a:p>
          <a:p>
            <a:pPr lvl="0" rtl="0"/>
            <a:r>
              <a:rPr lang="en-US" b="1" i="0" u="none" strike="noStrike" baseline="0" smtClean="0">
                <a:solidFill>
                  <a:srgbClr val="000000"/>
                </a:solidFill>
                <a:latin typeface="Segoe"/>
                <a:ea typeface="ＭＳ ゴシック"/>
              </a:rPr>
              <a:t>PAUSE. LEAVE</a:t>
            </a:r>
            <a:r>
              <a:rPr lang="en-US" b="0" i="0" u="none" strike="noStrike" baseline="0" smtClean="0">
                <a:solidFill>
                  <a:srgbClr val="000000"/>
                </a:solidFill>
                <a:latin typeface="Segoe"/>
                <a:ea typeface="ＭＳ ゴシック"/>
              </a:rPr>
              <a:t> the document open to use in the next exercise.</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pic>
        <p:nvPicPr>
          <p:cNvPr id="7" name="Picture 6" descr="greet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971800"/>
            <a:ext cx="317500" cy="376296"/>
          </a:xfrm>
          <a:prstGeom prst="rect">
            <a:avLst/>
          </a:prstGeom>
        </p:spPr>
      </p:pic>
    </p:spTree>
    <p:extLst>
      <p:ext uri="{BB962C8B-B14F-4D97-AF65-F5344CB8AC3E}">
        <p14:creationId xmlns:p14="http://schemas.microsoft.com/office/powerpoint/2010/main" val="1958768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Write the Letter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Type the following letter:</a:t>
            </a:r>
          </a:p>
          <a:p>
            <a:pPr marL="0" lvl="0" indent="0" rtl="0">
              <a:buNone/>
            </a:pPr>
            <a:r>
              <a:rPr lang="en-US" b="0" i="0" u="none" strike="noStrike" baseline="0" smtClean="0">
                <a:latin typeface="Segoe"/>
                <a:ea typeface="ＭＳ ゴシック"/>
              </a:rPr>
              <a:t>The president of the college, Dr. Jose A. Torres, is extending an invitation to all students who received scholarships for the next academic semester. The Graphic Design Institute recognizes all students for their academic excellence. A reception is being held in your honor on March 29 at 12 noon in the President’s Conference Room 19. [Press </a:t>
            </a:r>
            <a:r>
              <a:rPr lang="en-US" b="1" i="0" u="none" strike="noStrike" baseline="0" smtClean="0">
                <a:latin typeface="Segoe"/>
                <a:ea typeface="ＭＳ ゴシック"/>
              </a:rPr>
              <a:t>Enter</a:t>
            </a:r>
            <a:r>
              <a:rPr lang="en-US" b="0" i="0" u="none" strike="noStrike" baseline="0" smtClean="0">
                <a:latin typeface="Segoe"/>
                <a:ea typeface="ＭＳ ゴシック"/>
              </a:rPr>
              <a:t> once.]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2590193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Write the Letter</a:t>
            </a:r>
          </a:p>
        </p:txBody>
      </p:sp>
      <p:sp>
        <p:nvSpPr>
          <p:cNvPr id="3" name="Text Placeholder 2"/>
          <p:cNvSpPr>
            <a:spLocks noGrp="1"/>
          </p:cNvSpPr>
          <p:nvPr>
            <p:ph type="body" idx="1"/>
          </p:nvPr>
        </p:nvSpPr>
        <p:spPr/>
        <p:txBody>
          <a:bodyPr/>
          <a:lstStyle/>
          <a:p>
            <a:pPr marL="0" lvl="0" indent="0" rtl="0">
              <a:buNone/>
            </a:pPr>
            <a:r>
              <a:rPr lang="en-US" b="0" i="0" u="none" strike="noStrike" baseline="0" smtClean="0">
                <a:latin typeface="Segoe"/>
                <a:ea typeface="ＭＳ ゴシック"/>
              </a:rPr>
              <a:t>Please confirm your attendance by calling 915-999-9999. [Press </a:t>
            </a:r>
            <a:r>
              <a:rPr lang="en-US" b="1" i="0" u="none" strike="noStrike" baseline="0" smtClean="0">
                <a:latin typeface="Segoe"/>
                <a:ea typeface="ＭＳ ゴシック"/>
              </a:rPr>
              <a:t>Enter</a:t>
            </a:r>
            <a:r>
              <a:rPr lang="en-US" b="0" i="0" u="none" strike="noStrike" baseline="0" smtClean="0">
                <a:latin typeface="Segoe"/>
                <a:ea typeface="ＭＳ ゴシック"/>
              </a:rPr>
              <a:t> once.]</a:t>
            </a:r>
          </a:p>
          <a:p>
            <a:pPr marL="0" lvl="0" indent="0" rtl="0">
              <a:buNone/>
            </a:pPr>
            <a:r>
              <a:rPr lang="en-US" b="0" i="0" u="none" strike="noStrike" baseline="0" smtClean="0">
                <a:latin typeface="Segoe"/>
                <a:ea typeface="ＭＳ ゴシック"/>
              </a:rPr>
              <a:t>Regards, [Press </a:t>
            </a:r>
            <a:r>
              <a:rPr lang="en-US" b="1" i="0" u="none" strike="noStrike" baseline="0" smtClean="0">
                <a:latin typeface="Segoe"/>
                <a:ea typeface="ＭＳ ゴシック"/>
              </a:rPr>
              <a:t>Enter</a:t>
            </a:r>
            <a:r>
              <a:rPr lang="en-US" b="0" i="0" u="none" strike="noStrike" baseline="0" smtClean="0">
                <a:latin typeface="Segoe"/>
                <a:ea typeface="ＭＳ ゴシック"/>
              </a:rPr>
              <a:t> twice.]</a:t>
            </a:r>
          </a:p>
          <a:p>
            <a:pPr marL="0" lvl="0" indent="0" rtl="0">
              <a:buNone/>
            </a:pPr>
            <a:r>
              <a:rPr lang="en-US" b="0" i="0" u="none" strike="noStrike" baseline="0" smtClean="0">
                <a:latin typeface="Segoe"/>
                <a:ea typeface="ＭＳ ゴシック"/>
              </a:rPr>
              <a:t>Jerry Wright [Press </a:t>
            </a:r>
            <a:r>
              <a:rPr lang="en-US" b="1" i="0" u="none" strike="noStrike" baseline="0" smtClean="0">
                <a:latin typeface="Segoe"/>
                <a:ea typeface="ＭＳ ゴシック"/>
              </a:rPr>
              <a:t>Shift+Enter</a:t>
            </a:r>
            <a:r>
              <a:rPr lang="en-US" b="0" i="0" u="none" strike="noStrike" baseline="0" smtClean="0">
                <a:latin typeface="Segoe"/>
                <a:ea typeface="ＭＳ ゴシック"/>
              </a:rPr>
              <a:t> to insert a line break.]</a:t>
            </a:r>
          </a:p>
          <a:p>
            <a:pPr marL="0" lvl="0" indent="0" rtl="0">
              <a:buNone/>
            </a:pPr>
            <a:r>
              <a:rPr lang="en-US" b="0" i="0" u="none" strike="noStrike" baseline="0" smtClean="0">
                <a:latin typeface="Segoe"/>
                <a:ea typeface="ＭＳ ゴシック"/>
              </a:rPr>
              <a:t>Scholarship Committee Chair</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2859864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Preview the Document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In the Preview Results group, click the </a:t>
            </a:r>
            <a:r>
              <a:rPr lang="en-US" b="1" i="0" u="none" strike="noStrike" baseline="0" smtClean="0">
                <a:solidFill>
                  <a:prstClr val="black"/>
                </a:solidFill>
                <a:latin typeface="Segoe"/>
                <a:ea typeface="ＭＳ ゴシック"/>
              </a:rPr>
              <a:t>Preview</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Results</a:t>
            </a:r>
            <a:r>
              <a:rPr lang="en-US" b="0" i="0" u="none" strike="noStrike" baseline="0" smtClean="0">
                <a:solidFill>
                  <a:srgbClr val="000000"/>
                </a:solidFill>
                <a:latin typeface="Segoe"/>
                <a:ea typeface="ＭＳ ゴシック"/>
              </a:rPr>
              <a:t> button. The first recipient appears. Click the </a:t>
            </a:r>
            <a:r>
              <a:rPr lang="en-US" b="1" i="0" u="none" strike="noStrike" baseline="0" smtClean="0">
                <a:solidFill>
                  <a:prstClr val="black"/>
                </a:solidFill>
                <a:latin typeface="Segoe"/>
                <a:ea typeface="ＭＳ ゴシック"/>
              </a:rPr>
              <a:t>Next</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Record</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arrow      </a:t>
            </a:r>
            <a:r>
              <a:rPr lang="en-US" b="0" i="0" u="none" strike="noStrike" baseline="0" smtClean="0">
                <a:solidFill>
                  <a:srgbClr val="000000"/>
                </a:solidFill>
                <a:latin typeface="Segoe"/>
                <a:ea typeface="ＭＳ ゴシック"/>
              </a:rPr>
              <a:t>button to preview the letters for each recipient.</a:t>
            </a:r>
          </a:p>
          <a:p>
            <a:pPr lvl="1" rtl="0"/>
            <a:r>
              <a:rPr lang="en-US" b="0" i="0" u="none" strike="noStrike" baseline="0" smtClean="0">
                <a:solidFill>
                  <a:srgbClr val="000000"/>
                </a:solidFill>
                <a:latin typeface="Segoe"/>
                <a:ea typeface="ＭＳ ゴシック"/>
              </a:rPr>
              <a:t>Disable Preview Results by clicking the </a:t>
            </a:r>
            <a:r>
              <a:rPr lang="en-US" b="1" i="0" u="none" strike="noStrike" baseline="0" smtClean="0">
                <a:solidFill>
                  <a:prstClr val="black"/>
                </a:solidFill>
                <a:latin typeface="Segoe"/>
                <a:ea typeface="ＭＳ ゴシック"/>
              </a:rPr>
              <a:t>Preview Results</a:t>
            </a:r>
            <a:r>
              <a:rPr lang="en-US" b="0" i="0" u="none" strike="noStrike" baseline="0" smtClean="0">
                <a:solidFill>
                  <a:srgbClr val="000000"/>
                </a:solidFill>
                <a:latin typeface="Segoe"/>
                <a:ea typeface="ＭＳ ゴシック"/>
              </a:rPr>
              <a:t> button again.</a:t>
            </a:r>
          </a:p>
          <a:p>
            <a:pPr lvl="1" rtl="0"/>
            <a:r>
              <a:rPr lang="en-US" b="0" i="0" u="none" strike="noStrike" baseline="0" smtClean="0">
                <a:solidFill>
                  <a:srgbClr val="000000"/>
                </a:solidFill>
                <a:latin typeface="Segoe"/>
                <a:ea typeface="ＭＳ ゴシック"/>
              </a:rPr>
              <a:t>Place the insertion point in the </a:t>
            </a:r>
            <a:r>
              <a:rPr lang="en-US" b="0" i="1" u="none" strike="noStrike" baseline="0" smtClean="0">
                <a:solidFill>
                  <a:srgbClr val="000000"/>
                </a:solidFill>
                <a:latin typeface="Segoe"/>
                <a:ea typeface="ＭＳ ゴシック"/>
              </a:rPr>
              <a:t>&lt;&lt;AddressBlock&gt;&gt; </a:t>
            </a:r>
            <a:r>
              <a:rPr lang="en-US" b="0" i="0" u="none" strike="noStrike" baseline="0" smtClean="0">
                <a:solidFill>
                  <a:srgbClr val="000000"/>
                </a:solidFill>
                <a:latin typeface="Segoe"/>
                <a:ea typeface="ＭＳ ゴシック"/>
              </a:rPr>
              <a:t>field. Click the </a:t>
            </a:r>
            <a:r>
              <a:rPr lang="en-US" b="1" i="0" u="none" strike="noStrike" baseline="0" smtClean="0">
                <a:solidFill>
                  <a:prstClr val="black"/>
                </a:solidFill>
                <a:latin typeface="Segoe"/>
                <a:ea typeface="ＭＳ ゴシック"/>
              </a:rPr>
              <a:t>Home</a:t>
            </a:r>
            <a:r>
              <a:rPr lang="en-US" b="0" i="0" u="none" strike="noStrike" baseline="0" smtClean="0">
                <a:solidFill>
                  <a:srgbClr val="000000"/>
                </a:solidFill>
                <a:latin typeface="Segoe"/>
                <a:ea typeface="ＭＳ ゴシック"/>
              </a:rPr>
              <a:t> tab, and then in the Paragraph group, click the </a:t>
            </a:r>
            <a:r>
              <a:rPr lang="en-US" b="1" i="0" u="none" strike="noStrike" baseline="0" smtClean="0">
                <a:solidFill>
                  <a:prstClr val="black"/>
                </a:solidFill>
                <a:latin typeface="Segoe"/>
                <a:ea typeface="ＭＳ ゴシック"/>
              </a:rPr>
              <a:t>Line and Paragraph</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Spacing</a:t>
            </a:r>
            <a:r>
              <a:rPr lang="en-US" b="0" i="0" u="none" strike="noStrike" baseline="0" smtClean="0">
                <a:solidFill>
                  <a:srgbClr val="000000"/>
                </a:solidFill>
                <a:latin typeface="Segoe"/>
                <a:ea typeface="ＭＳ ゴシック"/>
              </a:rPr>
              <a:t> button, and then click </a:t>
            </a:r>
            <a:r>
              <a:rPr lang="en-US" b="1" i="0" u="none" strike="noStrike" baseline="0" smtClean="0">
                <a:solidFill>
                  <a:prstClr val="black"/>
                </a:solidFill>
                <a:latin typeface="Segoe"/>
                <a:ea typeface="ＭＳ ゴシック"/>
              </a:rPr>
              <a:t>Remove</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the Spacing After Paragraph.</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nextreco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590800"/>
            <a:ext cx="317500" cy="346898"/>
          </a:xfrm>
          <a:prstGeom prst="rect">
            <a:avLst/>
          </a:prstGeom>
        </p:spPr>
      </p:pic>
    </p:spTree>
    <p:extLst>
      <p:ext uri="{BB962C8B-B14F-4D97-AF65-F5344CB8AC3E}">
        <p14:creationId xmlns:p14="http://schemas.microsoft.com/office/powerpoint/2010/main" val="792466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Preview the Document</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Place the insertion point in the &lt;&lt;</a:t>
            </a:r>
            <a:r>
              <a:rPr lang="en-US" b="0" i="1" u="none" strike="noStrike" baseline="0" smtClean="0">
                <a:solidFill>
                  <a:srgbClr val="000000"/>
                </a:solidFill>
                <a:latin typeface="Segoe"/>
                <a:ea typeface="ＭＳ ゴシック"/>
              </a:rPr>
              <a:t>Greeting Line</a:t>
            </a:r>
            <a:r>
              <a:rPr lang="en-US" b="0" i="0" u="none" strike="noStrike" baseline="0" smtClean="0">
                <a:solidFill>
                  <a:srgbClr val="000000"/>
                </a:solidFill>
                <a:latin typeface="Segoe"/>
                <a:ea typeface="ＭＳ ゴシック"/>
              </a:rPr>
              <a:t>&gt;&gt; and click the </a:t>
            </a:r>
            <a:r>
              <a:rPr lang="en-US" b="1" i="0" u="none" strike="noStrike" baseline="0" smtClean="0">
                <a:solidFill>
                  <a:prstClr val="black"/>
                </a:solidFill>
                <a:latin typeface="Segoe"/>
                <a:ea typeface="ＭＳ ゴシック"/>
              </a:rPr>
              <a:t>Page</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Layout</a:t>
            </a:r>
            <a:r>
              <a:rPr lang="en-US" b="0" i="0" u="none" strike="noStrike" baseline="0" smtClean="0">
                <a:solidFill>
                  <a:srgbClr val="000000"/>
                </a:solidFill>
                <a:latin typeface="Segoe"/>
                <a:ea typeface="ＭＳ ゴシック"/>
              </a:rPr>
              <a:t> tab. In the Paragraph group, click the </a:t>
            </a:r>
            <a:r>
              <a:rPr lang="en-US" b="1" i="0" u="none" strike="noStrike" baseline="0" smtClean="0">
                <a:solidFill>
                  <a:prstClr val="black"/>
                </a:solidFill>
                <a:latin typeface="Segoe"/>
                <a:ea typeface="ＭＳ ゴシック"/>
              </a:rPr>
              <a:t>Spacing Before</a:t>
            </a:r>
            <a:r>
              <a:rPr lang="en-US" b="0" i="0" u="none" strike="noStrike" baseline="0" smtClean="0">
                <a:solidFill>
                  <a:srgbClr val="000000"/>
                </a:solidFill>
                <a:latin typeface="Segoe"/>
                <a:ea typeface="ＭＳ ゴシック"/>
              </a:rPr>
              <a:t> up arrow until you see </a:t>
            </a:r>
            <a:r>
              <a:rPr lang="en-US" b="1" i="0" u="none" strike="noStrike" baseline="0" smtClean="0">
                <a:solidFill>
                  <a:prstClr val="black"/>
                </a:solidFill>
                <a:latin typeface="Segoe"/>
                <a:ea typeface="ＭＳ ゴシック"/>
              </a:rPr>
              <a:t>6 pt</a:t>
            </a:r>
            <a:r>
              <a:rPr lang="en-US" b="0" i="0" u="none" strike="noStrike" baseline="0" smtClean="0">
                <a:solidFill>
                  <a:srgbClr val="000000"/>
                </a:solidFill>
                <a:latin typeface="Segoe"/>
                <a:ea typeface="ＭＳ ゴシック"/>
              </a:rPr>
              <a:t>. The Spacing Before is increased by 6 pts and separates the address block and greeting line.</a:t>
            </a:r>
          </a:p>
          <a:p>
            <a:pPr lvl="1" rtl="0">
              <a:buAutoNum type="arabicPeriod" startAt="4"/>
            </a:pPr>
            <a:r>
              <a:rPr lang="en-US" b="0" i="0" u="none" strike="noStrike" baseline="0" smtClean="0">
                <a:solidFill>
                  <a:srgbClr val="000000"/>
                </a:solidFill>
                <a:latin typeface="Segoe"/>
                <a:ea typeface="ＭＳ ゴシック"/>
              </a:rPr>
              <a:t>On the Page Layout tab, in the Page Setup group, click the </a:t>
            </a:r>
            <a:r>
              <a:rPr lang="en-US" b="1" i="0" u="none" strike="noStrike" baseline="0" smtClean="0">
                <a:solidFill>
                  <a:prstClr val="black"/>
                </a:solidFill>
                <a:latin typeface="Segoe"/>
                <a:ea typeface="ＭＳ ゴシック"/>
              </a:rPr>
              <a:t>Margins</a:t>
            </a:r>
            <a:r>
              <a:rPr lang="en-US" b="0" i="0" u="none" strike="noStrike" baseline="0" smtClean="0">
                <a:solidFill>
                  <a:srgbClr val="000000"/>
                </a:solidFill>
                <a:latin typeface="Segoe"/>
                <a:ea typeface="ＭＳ ゴシック"/>
              </a:rPr>
              <a:t> button, and then click </a:t>
            </a:r>
            <a:r>
              <a:rPr lang="en-US" b="1" i="0" u="none" strike="noStrike" baseline="0" smtClean="0">
                <a:solidFill>
                  <a:prstClr val="black"/>
                </a:solidFill>
                <a:latin typeface="Segoe"/>
                <a:ea typeface="ＭＳ ゴシック"/>
              </a:rPr>
              <a:t>Custom Margins</a:t>
            </a:r>
            <a:r>
              <a:rPr lang="en-US" b="0" i="0" u="none" strike="noStrike" baseline="0" smtClean="0">
                <a:solidFill>
                  <a:srgbClr val="000000"/>
                </a:solidFill>
                <a:latin typeface="Segoe"/>
                <a:ea typeface="ＭＳ ゴシック"/>
              </a:rPr>
              <a:t>. Type </a:t>
            </a:r>
            <a:r>
              <a:rPr lang="en-US" b="1" i="0" u="none" strike="noStrike" baseline="0" smtClean="0">
                <a:solidFill>
                  <a:prstClr val="black"/>
                </a:solidFill>
                <a:latin typeface="Segoe"/>
                <a:ea typeface="ＭＳ ゴシック"/>
              </a:rPr>
              <a:t>2</a:t>
            </a:r>
            <a:r>
              <a:rPr lang="en-US" b="0" i="0" u="none" strike="noStrike" baseline="0" smtClean="0">
                <a:solidFill>
                  <a:srgbClr val="000000"/>
                </a:solidFill>
                <a:latin typeface="Segoe"/>
                <a:ea typeface="ＭＳ ゴシック"/>
              </a:rPr>
              <a:t> in the Top box to change the top margin.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0" rtl="0"/>
            <a:r>
              <a:rPr lang="en-US" b="0" i="0" u="none" strike="noStrike" baseline="0" smtClean="0">
                <a:latin typeface="Segoe"/>
                <a:ea typeface="ＭＳ ゴシック"/>
              </a:rPr>
              <a:t>Customized letterheads are used by organizations to print their letters. The top margin must be adjusted to avoid text printing over the organization’s logo.</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4215784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Up a Main Document Using the Mail Merge Wizard</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Step-by-Step Mail Merge </a:t>
            </a:r>
            <a:br>
              <a:rPr lang="en-US" b="1" i="0" u="none" strike="noStrike" baseline="0" smtClean="0">
                <a:solidFill>
                  <a:prstClr val="black"/>
                </a:solidFill>
                <a:latin typeface="Segoe"/>
                <a:ea typeface="ＭＳ ゴシック"/>
              </a:rPr>
            </a:br>
            <a:r>
              <a:rPr lang="en-US" b="1" i="0" u="none" strike="noStrike" baseline="0" smtClean="0">
                <a:solidFill>
                  <a:prstClr val="black"/>
                </a:solidFill>
                <a:latin typeface="Segoe"/>
                <a:ea typeface="ＭＳ ゴシック"/>
              </a:rPr>
              <a:t>Wizard</a:t>
            </a:r>
            <a:r>
              <a:rPr lang="en-US" b="0" i="0" u="none" strike="noStrike" baseline="0" smtClean="0">
                <a:solidFill>
                  <a:srgbClr val="000000"/>
                </a:solidFill>
                <a:latin typeface="Segoe"/>
                <a:ea typeface="ＭＳ ゴシック"/>
              </a:rPr>
              <a:t>.  The Mail Merge pane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opens as shown at right. The Mail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Merge Wizard has six steps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complete.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7" name="Picture 6" descr="1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496" y="1524000"/>
            <a:ext cx="2908904" cy="4512733"/>
          </a:xfrm>
          <a:prstGeom prst="rect">
            <a:avLst/>
          </a:prstGeom>
        </p:spPr>
      </p:pic>
    </p:spTree>
    <p:extLst>
      <p:ext uri="{BB962C8B-B14F-4D97-AF65-F5344CB8AC3E}">
        <p14:creationId xmlns:p14="http://schemas.microsoft.com/office/powerpoint/2010/main" val="1529462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Preview the Document</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Mailings</a:t>
            </a:r>
            <a:r>
              <a:rPr lang="en-US" b="0" i="0" u="none" strike="noStrike" baseline="0" smtClean="0">
                <a:solidFill>
                  <a:srgbClr val="000000"/>
                </a:solidFill>
                <a:latin typeface="Segoe"/>
                <a:ea typeface="ＭＳ ゴシック"/>
              </a:rPr>
              <a:t> tab, in the Preview Results group, and click the </a:t>
            </a:r>
            <a:r>
              <a:rPr lang="en-US" b="1" i="0" u="none" strike="noStrike" baseline="0" smtClean="0">
                <a:solidFill>
                  <a:prstClr val="black"/>
                </a:solidFill>
                <a:latin typeface="Segoe"/>
                <a:ea typeface="ＭＳ ゴシック"/>
              </a:rPr>
              <a:t>Preview</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Results</a:t>
            </a:r>
            <a:r>
              <a:rPr lang="en-US" b="0" i="0" u="none" strike="noStrike" baseline="0" smtClean="0">
                <a:solidFill>
                  <a:srgbClr val="000000"/>
                </a:solidFill>
                <a:latin typeface="Segoe"/>
                <a:ea typeface="ＭＳ ゴシック"/>
              </a:rPr>
              <a:t> button to view the formatting changes made to the document. After you finish your review, disable </a:t>
            </a:r>
            <a:r>
              <a:rPr lang="en-US" b="1" i="0" u="none" strike="noStrike" baseline="0" smtClean="0">
                <a:solidFill>
                  <a:prstClr val="black"/>
                </a:solidFill>
                <a:latin typeface="Segoe"/>
                <a:ea typeface="ＭＳ ゴシック"/>
              </a:rPr>
              <a:t>Preview</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Results</a:t>
            </a:r>
            <a:r>
              <a:rPr lang="en-US" b="0" i="0" u="none" strike="noStrike" baseline="0" smtClean="0">
                <a:solidFill>
                  <a:srgbClr val="000000"/>
                </a:solidFill>
                <a:latin typeface="Times New Roman"/>
                <a:ea typeface="ＭＳ ゴシック"/>
              </a:rPr>
              <a:t>.</a:t>
            </a:r>
          </a:p>
          <a:p>
            <a:pPr lvl="1" rtl="0">
              <a:buAutoNum type="arabicPeriod" startAt="6"/>
            </a:pPr>
            <a:r>
              <a:rPr lang="en-US" b="0" i="0" u="none" strike="noStrike" baseline="0" smtClean="0">
                <a:solidFill>
                  <a:srgbClr val="000000"/>
                </a:solidFill>
                <a:latin typeface="Segoe"/>
                <a:ea typeface="ＭＳ ゴシック"/>
              </a:rPr>
              <a:t>The main document is the document that contains the body of the letter as well as the Address Block and Greeting Line merge codes.</a:t>
            </a:r>
          </a:p>
          <a:p>
            <a:pPr lvl="1" rtl="0">
              <a:buAutoNum type="arabicPeriod" startAt="6"/>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main document as </a:t>
            </a:r>
            <a:r>
              <a:rPr lang="en-US" b="1" i="1" u="none" strike="noStrike" baseline="0" smtClean="0">
                <a:solidFill>
                  <a:prstClr val="black"/>
                </a:solidFill>
                <a:latin typeface="Segoe"/>
                <a:ea typeface="ＭＳ ゴシック"/>
              </a:rPr>
              <a:t>Reception Letter</a:t>
            </a:r>
            <a:r>
              <a:rPr lang="en-US" b="0" i="0" u="none" strike="noStrike" baseline="0" smtClean="0">
                <a:solidFill>
                  <a:srgbClr val="000000"/>
                </a:solidFill>
                <a:latin typeface="Segoe"/>
                <a:ea typeface="ＭＳ ゴシック"/>
              </a:rPr>
              <a:t> in the lesson folder on your flash drive.</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3294053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Preview the Document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Saving the main document as a separate document allows you to merge with a new data source file—when you need to use the same letter again but with a different recipient list. When you open a main document that contain field codes, Word asks you for the data source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2910082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Check for Errors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On the Preview Results group,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Check</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for</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Errors</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The </a:t>
            </a:r>
            <a:r>
              <a:rPr lang="en-US" b="0" i="1" u="none" strike="noStrike" baseline="0" smtClean="0">
                <a:solidFill>
                  <a:srgbClr val="000000"/>
                </a:solidFill>
                <a:latin typeface="Segoe"/>
                <a:ea typeface="ＭＳ ゴシック"/>
              </a:rPr>
              <a:t>Checking and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Reporting Errors</a:t>
            </a:r>
            <a:r>
              <a:rPr lang="en-US" b="0" i="0" u="none" strike="noStrike" baseline="0" smtClean="0">
                <a:solidFill>
                  <a:srgbClr val="000000"/>
                </a:solidFill>
                <a:latin typeface="Segoe"/>
                <a:ea typeface="ＭＳ ゴシック"/>
              </a:rPr>
              <a:t> dialog box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opens as shown at right.</a:t>
            </a:r>
          </a:p>
          <a:p>
            <a:pPr lvl="1" rtl="0"/>
            <a:r>
              <a:rPr lang="en-US" b="0" i="0" u="none" strike="noStrike" baseline="0" smtClean="0">
                <a:solidFill>
                  <a:srgbClr val="000000"/>
                </a:solidFill>
                <a:latin typeface="Segoe"/>
                <a:ea typeface="ＭＳ ゴシック"/>
              </a:rPr>
              <a:t>Select the first option, </a:t>
            </a:r>
            <a:r>
              <a:rPr lang="en-US" b="1" i="0" u="none" strike="noStrike" baseline="0" smtClean="0">
                <a:solidFill>
                  <a:prstClr val="black"/>
                </a:solidFill>
                <a:latin typeface="Segoe"/>
                <a:ea typeface="ＭＳ ゴシック"/>
              </a:rPr>
              <a:t>Simulate the merge and report errors</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in a new document</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A prompt appears indicating </a:t>
            </a:r>
            <a:r>
              <a:rPr lang="en-US" b="0" i="1" u="none" strike="noStrike" baseline="0" smtClean="0">
                <a:solidFill>
                  <a:srgbClr val="000000"/>
                </a:solidFill>
                <a:latin typeface="Segoe"/>
                <a:ea typeface="ＭＳ ゴシック"/>
              </a:rPr>
              <a:t>No mail merge errors have been found</a:t>
            </a:r>
            <a:r>
              <a:rPr lang="en-US" b="0" i="0" u="none" strike="noStrike" baseline="0" smtClean="0">
                <a:solidFill>
                  <a:srgbClr val="000000"/>
                </a:solidFill>
                <a:latin typeface="Segoe"/>
                <a:ea typeface="ＭＳ ゴシック"/>
              </a:rPr>
              <a:t> in the </a:t>
            </a:r>
            <a:r>
              <a:rPr lang="en-US" b="1" i="1" u="none" strike="noStrike" baseline="0" smtClean="0">
                <a:solidFill>
                  <a:prstClr val="black"/>
                </a:solidFill>
                <a:latin typeface="Segoe"/>
                <a:ea typeface="ＭＳ ゴシック"/>
              </a:rPr>
              <a:t>Reception Letter</a:t>
            </a:r>
            <a:r>
              <a:rPr lang="en-US" b="0" i="0" u="none" strike="noStrike" baseline="0" smtClean="0">
                <a:solidFill>
                  <a:srgbClr val="000000"/>
                </a:solidFill>
                <a:latin typeface="Segoe"/>
                <a:ea typeface="ＭＳ ゴシック"/>
              </a:rPr>
              <a:t>.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pic>
        <p:nvPicPr>
          <p:cNvPr id="7" name="Picture 6" descr="11-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828800"/>
            <a:ext cx="3062555" cy="1866900"/>
          </a:xfrm>
          <a:prstGeom prst="rect">
            <a:avLst/>
          </a:prstGeom>
        </p:spPr>
      </p:pic>
    </p:spTree>
    <p:extLst>
      <p:ext uri="{BB962C8B-B14F-4D97-AF65-F5344CB8AC3E}">
        <p14:creationId xmlns:p14="http://schemas.microsoft.com/office/powerpoint/2010/main" val="680571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Complete the Merge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open from the previous exercise.</a:t>
            </a:r>
          </a:p>
          <a:p>
            <a:pPr lvl="1" rtl="0"/>
            <a:r>
              <a:rPr lang="en-US" b="0" i="0" u="none" strike="noStrike" baseline="0" smtClean="0">
                <a:solidFill>
                  <a:srgbClr val="000000"/>
                </a:solidFill>
                <a:latin typeface="Segoe"/>
                <a:ea typeface="ＭＳ ゴシック"/>
              </a:rPr>
              <a:t>In the Finish group, click the drop-down arrow to display the Finish &amp; Merge menu as shown below.</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1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048000"/>
            <a:ext cx="5223933" cy="2298531"/>
          </a:xfrm>
          <a:prstGeom prst="rect">
            <a:avLst/>
          </a:prstGeom>
        </p:spPr>
      </p:pic>
    </p:spTree>
    <p:extLst>
      <p:ext uri="{BB962C8B-B14F-4D97-AF65-F5344CB8AC3E}">
        <p14:creationId xmlns:p14="http://schemas.microsoft.com/office/powerpoint/2010/main" val="2256832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Complete the Merge</a:t>
            </a:r>
          </a:p>
        </p:txBody>
      </p:sp>
      <p:sp>
        <p:nvSpPr>
          <p:cNvPr id="3" name="Text Placeholder 2"/>
          <p:cNvSpPr>
            <a:spLocks noGrp="1"/>
          </p:cNvSpPr>
          <p:nvPr>
            <p:ph type="body" idx="1"/>
          </p:nvPr>
        </p:nvSpPr>
        <p:spPr/>
        <p:txBody>
          <a:bodyPr/>
          <a:lstStyle/>
          <a:p>
            <a:pPr lvl="1" rtl="0">
              <a:lnSpc>
                <a:spcPct val="90000"/>
              </a:lnSpc>
              <a:buFont typeface="+mj-lt"/>
              <a:buAutoNum type="arabicPeriod" startAt="2"/>
            </a:pPr>
            <a:r>
              <a:rPr lang="en-US" b="0" i="0" u="none" strike="noStrike" baseline="0" smtClean="0">
                <a:solidFill>
                  <a:srgbClr val="000000"/>
                </a:solidFill>
                <a:latin typeface="Segoe"/>
                <a:ea typeface="ＭＳ ゴシック"/>
              </a:rPr>
              <a:t>Select </a:t>
            </a:r>
            <a:r>
              <a:rPr lang="en-US" b="1" i="0" u="none" strike="noStrike" baseline="0" smtClean="0">
                <a:solidFill>
                  <a:prstClr val="black"/>
                </a:solidFill>
                <a:latin typeface="Segoe"/>
                <a:ea typeface="ＭＳ ゴシック"/>
              </a:rPr>
              <a:t>Edit Individual Documents</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Merge to New Document</a:t>
            </a:r>
            <a:r>
              <a:rPr lang="en-US" b="0" i="0" u="none" strike="noStrike" baseline="0" smtClean="0">
                <a:solidFill>
                  <a:srgbClr val="000000"/>
                </a:solidFill>
                <a:latin typeface="Segoe"/>
                <a:ea typeface="ＭＳ ゴシック"/>
              </a:rPr>
              <a:t> dialog box opens as shown below.</a:t>
            </a:r>
          </a:p>
          <a:p>
            <a:pPr lvl="1" rtl="0">
              <a:lnSpc>
                <a:spcPct val="90000"/>
              </a:lnSpc>
              <a:buAutoNum type="arabicPeriod" startAt="2"/>
            </a:pPr>
            <a:r>
              <a:rPr lang="en-US" b="0" i="0" u="none" strike="noStrike" baseline="0" smtClean="0">
                <a:solidFill>
                  <a:srgbClr val="000000"/>
                </a:solidFill>
                <a:latin typeface="Segoe"/>
                <a:ea typeface="ＭＳ ゴシック"/>
              </a:rPr>
              <a:t>The All option merges all letters to a new document, Current record merges only that record on which your insertion point is positioned, and in the From option, you type the first record and end record to merge. For instance, to merge only records 2 and 3, you type </a:t>
            </a:r>
            <a:r>
              <a:rPr lang="en-US" b="1" i="0" u="none" strike="noStrike" baseline="0" smtClean="0">
                <a:solidFill>
                  <a:prstClr val="black"/>
                </a:solidFill>
                <a:latin typeface="Segoe"/>
                <a:ea typeface="ＭＳ ゴシック"/>
              </a:rPr>
              <a:t>2</a:t>
            </a:r>
            <a:r>
              <a:rPr lang="en-US" b="0" i="0" u="none" strike="noStrike" baseline="0" smtClean="0">
                <a:solidFill>
                  <a:srgbClr val="000000"/>
                </a:solidFill>
                <a:latin typeface="Segoe"/>
                <a:ea typeface="ＭＳ ゴシック"/>
              </a:rPr>
              <a:t> to </a:t>
            </a:r>
            <a:r>
              <a:rPr lang="en-US" b="1" i="0" u="none" strike="noStrike" baseline="0" smtClean="0">
                <a:solidFill>
                  <a:prstClr val="black"/>
                </a:solidFill>
                <a:latin typeface="Segoe"/>
                <a:ea typeface="ＭＳ ゴシック"/>
              </a:rPr>
              <a:t>3</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pic>
        <p:nvPicPr>
          <p:cNvPr id="7" name="Picture 6" descr="1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962400"/>
            <a:ext cx="6959600" cy="2209800"/>
          </a:xfrm>
          <a:prstGeom prst="rect">
            <a:avLst/>
          </a:prstGeom>
        </p:spPr>
      </p:pic>
    </p:spTree>
    <p:extLst>
      <p:ext uri="{BB962C8B-B14F-4D97-AF65-F5344CB8AC3E}">
        <p14:creationId xmlns:p14="http://schemas.microsoft.com/office/powerpoint/2010/main" val="3977928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Complete the Merge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For this exercise, in the From section, type </a:t>
            </a:r>
            <a:r>
              <a:rPr lang="en-US" b="1" i="0" u="none" strike="noStrike" baseline="0" smtClean="0">
                <a:solidFill>
                  <a:prstClr val="black"/>
                </a:solidFill>
                <a:latin typeface="Segoe"/>
                <a:ea typeface="ＭＳ ゴシック"/>
              </a:rPr>
              <a:t>3</a:t>
            </a:r>
            <a:r>
              <a:rPr lang="en-US" b="0" i="0" u="none" strike="noStrike" baseline="0" smtClean="0">
                <a:solidFill>
                  <a:srgbClr val="000000"/>
                </a:solidFill>
                <a:latin typeface="Segoe"/>
                <a:ea typeface="ＭＳ ゴシック"/>
              </a:rPr>
              <a:t> in the first box and in the To box, type </a:t>
            </a:r>
            <a:r>
              <a:rPr lang="en-US" b="1" i="0" u="none" strike="noStrike" baseline="0" smtClean="0">
                <a:solidFill>
                  <a:prstClr val="black"/>
                </a:solidFill>
                <a:latin typeface="Segoe"/>
                <a:ea typeface="ＭＳ ゴシック"/>
              </a:rPr>
              <a:t>5</a:t>
            </a:r>
            <a:r>
              <a:rPr lang="en-US" b="0" i="0" u="none" strike="noStrike" baseline="0" smtClean="0">
                <a:solidFill>
                  <a:srgbClr val="000000"/>
                </a:solidFill>
                <a:latin typeface="Segoe"/>
                <a:ea typeface="ＭＳ ゴシック"/>
              </a:rPr>
              <a:t>.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Segoe"/>
                <a:ea typeface="ＭＳ ゴシック"/>
              </a:rPr>
              <a:t>. A new document is produced that displays letters for records 3 through 5 in one document. Scroll through the document to preview that the document is ready to print.</a:t>
            </a:r>
          </a:p>
          <a:p>
            <a:pPr lvl="1" rtl="0">
              <a:buAutoNum type="arabicPeriod" startAt="4"/>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merged document as </a:t>
            </a:r>
            <a:r>
              <a:rPr lang="en-US" b="1" i="1" u="none" strike="noStrike" baseline="0" smtClean="0">
                <a:solidFill>
                  <a:prstClr val="black"/>
                </a:solidFill>
                <a:latin typeface="Segoe"/>
                <a:ea typeface="ＭＳ ゴシック"/>
              </a:rPr>
              <a:t>Merged</a:t>
            </a:r>
            <a:r>
              <a:rPr lang="en-US" b="0" i="0" u="none" strike="noStrike" baseline="0" smtClean="0">
                <a:solidFill>
                  <a:srgbClr val="000000"/>
                </a:solidFill>
                <a:latin typeface="Segoe"/>
                <a:ea typeface="ＭＳ ゴシック"/>
              </a:rPr>
              <a:t> </a:t>
            </a:r>
            <a:r>
              <a:rPr lang="en-US" b="1" i="1" u="none" strike="noStrike" baseline="0" smtClean="0">
                <a:solidFill>
                  <a:prstClr val="black"/>
                </a:solidFill>
                <a:latin typeface="Segoe"/>
                <a:ea typeface="ＭＳ ゴシック"/>
              </a:rPr>
              <a:t>Reception Letter </a:t>
            </a:r>
            <a:r>
              <a:rPr lang="en-US" b="0" i="0" u="none" strike="noStrike" baseline="0" smtClean="0">
                <a:solidFill>
                  <a:srgbClr val="000000"/>
                </a:solidFill>
                <a:latin typeface="Segoe"/>
                <a:ea typeface="ＭＳ ゴシック"/>
              </a:rPr>
              <a:t>in the lesson folder on your flash drive, and then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file.</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1667517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Complete the Merge</a:t>
            </a:r>
          </a:p>
        </p:txBody>
      </p:sp>
      <p:sp>
        <p:nvSpPr>
          <p:cNvPr id="3" name="Text Placeholder 2"/>
          <p:cNvSpPr>
            <a:spLocks noGrp="1"/>
          </p:cNvSpPr>
          <p:nvPr>
            <p:ph type="body" idx="1"/>
          </p:nvPr>
        </p:nvSpPr>
        <p:spPr/>
        <p:txBody>
          <a:bodyPr/>
          <a:lstStyle/>
          <a:p>
            <a:pPr lvl="1" rtl="0">
              <a:buFont typeface="+mj-lt"/>
              <a:buAutoNum type="arabicPeriod" startAt="6"/>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main document </a:t>
            </a:r>
            <a:r>
              <a:rPr lang="en-US" b="1" i="1" u="none" strike="noStrike" baseline="0" smtClean="0">
                <a:solidFill>
                  <a:prstClr val="black"/>
                </a:solidFill>
                <a:latin typeface="Segoe"/>
                <a:ea typeface="ＭＳ ゴシック"/>
              </a:rPr>
              <a:t>Reception Letter</a:t>
            </a:r>
            <a:r>
              <a:rPr lang="en-US" b="0" i="0" u="none" strike="noStrike" baseline="0" smtClean="0">
                <a:solidFill>
                  <a:srgbClr val="000000"/>
                </a:solidFill>
                <a:latin typeface="Segoe"/>
                <a:ea typeface="ＭＳ ゴシック"/>
              </a:rPr>
              <a:t> and a prompt appears asking, </a:t>
            </a:r>
            <a:r>
              <a:rPr lang="en-US" b="0" i="1" u="none" strike="noStrike" baseline="0" smtClean="0">
                <a:solidFill>
                  <a:srgbClr val="000000"/>
                </a:solidFill>
                <a:latin typeface="Segoe"/>
                <a:ea typeface="ＭＳ ゴシック"/>
              </a:rPr>
              <a:t>Do you want to save changes made to Reception Letter?</a:t>
            </a:r>
            <a:r>
              <a:rPr lang="en-US" b="0" i="0" u="none" strike="noStrike" baseline="0" smtClean="0">
                <a:solidFill>
                  <a:srgbClr val="000000"/>
                </a:solidFill>
                <a:latin typeface="Segoe"/>
                <a:ea typeface="ＭＳ ゴシック"/>
              </a:rPr>
              <a:t> Click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Times New Roman"/>
                <a:ea typeface="ＭＳ ゴシック"/>
              </a:rPr>
              <a:t>.</a:t>
            </a:r>
          </a:p>
          <a:p>
            <a:pPr lvl="0" rtl="0"/>
            <a:r>
              <a:rPr lang="en-US" b="0" i="0" u="none" strike="noStrike" baseline="0" smtClean="0">
                <a:latin typeface="Segoe"/>
                <a:ea typeface="ＭＳ ゴシック"/>
              </a:rPr>
              <a:t>When you save the main document with the field codes, you will be able to return to your document and recipient list and use the tools available in the Mailings tab. You can also edit the list of recipients and open another data source to send the same letter to another group. When saving the main document, make sure you turn off the Preview Results.</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spTree>
    <p:extLst>
      <p:ext uri="{BB962C8B-B14F-4D97-AF65-F5344CB8AC3E}">
        <p14:creationId xmlns:p14="http://schemas.microsoft.com/office/powerpoint/2010/main" val="5381670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 Table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an existing document from the lesson folder.</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the </a:t>
            </a:r>
            <a:r>
              <a:rPr lang="en-US" b="1" i="1" u="none" strike="noStrike" baseline="0" smtClean="0">
                <a:solidFill>
                  <a:prstClr val="black"/>
                </a:solidFill>
                <a:latin typeface="Segoe"/>
                <a:ea typeface="ＭＳ ゴシック"/>
              </a:rPr>
              <a:t>Scholarship</a:t>
            </a:r>
            <a:r>
              <a:rPr lang="en-US" b="0" i="0" u="none" strike="noStrike" baseline="0" smtClean="0">
                <a:solidFill>
                  <a:srgbClr val="000000"/>
                </a:solidFill>
                <a:latin typeface="Segoe"/>
                <a:ea typeface="ＭＳ ゴシック"/>
              </a:rPr>
              <a:t> document. (The same letter used in a previous exercise will be used).</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Mailings</a:t>
            </a:r>
            <a:r>
              <a:rPr lang="en-US" b="0" i="0" u="none" strike="noStrike" baseline="0" smtClean="0">
                <a:solidFill>
                  <a:srgbClr val="000000"/>
                </a:solidFill>
                <a:latin typeface="Segoe"/>
                <a:ea typeface="ＭＳ ゴシック"/>
              </a:rPr>
              <a:t> tab, and in the Start Mail Merge group, click the </a:t>
            </a:r>
            <a:r>
              <a:rPr lang="en-US" b="1" i="0" u="none" strike="noStrike" baseline="0" smtClean="0">
                <a:solidFill>
                  <a:prstClr val="black"/>
                </a:solidFill>
                <a:latin typeface="Segoe"/>
                <a:ea typeface="ＭＳ ゴシック"/>
              </a:rPr>
              <a:t>Start Mail Merge</a:t>
            </a:r>
            <a:r>
              <a:rPr lang="en-US" b="0" i="0" u="none" strike="noStrike" baseline="0" smtClean="0">
                <a:solidFill>
                  <a:srgbClr val="000000"/>
                </a:solidFill>
                <a:latin typeface="Segoe"/>
                <a:ea typeface="ＭＳ ゴシック"/>
              </a:rPr>
              <a:t> button. Choose </a:t>
            </a:r>
            <a:r>
              <a:rPr lang="en-US" b="1" i="0" u="none" strike="noStrike" baseline="0" smtClean="0">
                <a:solidFill>
                  <a:prstClr val="black"/>
                </a:solidFill>
                <a:latin typeface="Segoe"/>
                <a:ea typeface="ＭＳ ゴシック"/>
              </a:rPr>
              <a:t>Letters</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Start Mail Merge group, click the </a:t>
            </a:r>
            <a:r>
              <a:rPr lang="en-US" b="1" i="0" u="none" strike="noStrike" baseline="0" smtClean="0">
                <a:solidFill>
                  <a:prstClr val="black"/>
                </a:solidFill>
                <a:latin typeface="Segoe"/>
                <a:ea typeface="ＭＳ ゴシック"/>
              </a:rPr>
              <a:t>Select Recipients</a:t>
            </a:r>
            <a:r>
              <a:rPr lang="en-US" b="0" i="0" u="none" strike="noStrike" baseline="0" smtClean="0">
                <a:solidFill>
                  <a:srgbClr val="000000"/>
                </a:solidFill>
                <a:latin typeface="Segoe"/>
                <a:ea typeface="ＭＳ ゴシック"/>
              </a:rPr>
              <a:t> button to display the menu</a:t>
            </a:r>
            <a:r>
              <a:rPr lang="en-US" b="0" i="0" u="none" strike="noStrike" baseline="0" smtClean="0">
                <a:solidFill>
                  <a:srgbClr val="000000"/>
                </a:solidFill>
                <a:latin typeface="Times New Roman"/>
                <a:ea typeface="ＭＳ ゴシック"/>
              </a:rPr>
              <a:t>.</a:t>
            </a:r>
          </a:p>
          <a:p>
            <a:pPr lvl="1"/>
            <a:r>
              <a:rPr lang="en-US">
                <a:solidFill>
                  <a:srgbClr val="000000"/>
                </a:solidFill>
                <a:latin typeface="Segoe"/>
                <a:ea typeface="ＭＳ ゴシック"/>
              </a:rPr>
              <a:t>Select </a:t>
            </a:r>
            <a:r>
              <a:rPr lang="en-US" b="1">
                <a:solidFill>
                  <a:prstClr val="black"/>
                </a:solidFill>
                <a:latin typeface="Segoe"/>
                <a:ea typeface="ＭＳ ゴシック"/>
              </a:rPr>
              <a:t>Use an Existing List</a:t>
            </a:r>
            <a:r>
              <a:rPr lang="en-US">
                <a:solidFill>
                  <a:srgbClr val="000000"/>
                </a:solidFill>
                <a:latin typeface="Segoe"/>
                <a:ea typeface="ＭＳ ゴシック"/>
              </a:rPr>
              <a:t>. The </a:t>
            </a:r>
            <a:r>
              <a:rPr lang="en-US" i="1">
                <a:solidFill>
                  <a:srgbClr val="000000"/>
                </a:solidFill>
                <a:latin typeface="Segoe"/>
                <a:ea typeface="ＭＳ ゴシック"/>
              </a:rPr>
              <a:t>Select Data Source</a:t>
            </a:r>
            <a:r>
              <a:rPr lang="en-US">
                <a:solidFill>
                  <a:srgbClr val="000000"/>
                </a:solidFill>
                <a:latin typeface="Segoe"/>
                <a:ea typeface="ＭＳ ゴシック"/>
              </a:rPr>
              <a:t> dialog box opens. Use the scroll bar to locate your flash drive and navigate to your data files for the lesson folder.</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spTree>
    <p:extLst>
      <p:ext uri="{BB962C8B-B14F-4D97-AF65-F5344CB8AC3E}">
        <p14:creationId xmlns:p14="http://schemas.microsoft.com/office/powerpoint/2010/main" val="2198093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 Table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the </a:t>
            </a:r>
            <a:r>
              <a:rPr lang="en-US" b="1" i="1" u="none" strike="noStrike" baseline="0" smtClean="0">
                <a:solidFill>
                  <a:prstClr val="black"/>
                </a:solidFill>
                <a:latin typeface="Segoe"/>
                <a:ea typeface="ＭＳ ゴシック"/>
              </a:rPr>
              <a:t>Student Listing.docx</a:t>
            </a:r>
            <a:r>
              <a:rPr lang="en-US" b="0" i="0" u="none" strike="noStrike" baseline="0" smtClean="0">
                <a:solidFill>
                  <a:srgbClr val="000000"/>
                </a:solidFill>
                <a:latin typeface="Segoe"/>
                <a:ea typeface="ＭＳ ゴシック"/>
              </a:rPr>
              <a:t> data source file from the lesson folder. The Student Listing file was created as a table in Word. The data source file is a table that contains fields as headers with the records displayed within the table.</a:t>
            </a:r>
          </a:p>
          <a:p>
            <a:pPr lvl="1" rtl="0">
              <a:buAutoNum type="arabicPeriod" startAt="5"/>
            </a:pPr>
            <a:r>
              <a:rPr lang="en-US" b="0" i="0" u="none" strike="noStrike" baseline="0" smtClean="0">
                <a:solidFill>
                  <a:srgbClr val="000000"/>
                </a:solidFill>
                <a:latin typeface="Segoe"/>
                <a:ea typeface="ＭＳ ゴシック"/>
              </a:rPr>
              <a:t>At the insertion point, type </a:t>
            </a:r>
            <a:r>
              <a:rPr lang="en-US" b="1" i="0" u="none" strike="noStrike" baseline="0" smtClean="0">
                <a:solidFill>
                  <a:prstClr val="black"/>
                </a:solidFill>
                <a:latin typeface="Segoe"/>
                <a:ea typeface="ＭＳ ゴシック"/>
              </a:rPr>
              <a:t>November 28, 20XX</a:t>
            </a:r>
            <a:r>
              <a:rPr lang="en-US" b="0" i="0" u="none" strike="noStrike" baseline="0" smtClean="0">
                <a:solidFill>
                  <a:srgbClr val="000000"/>
                </a:solidFill>
                <a:latin typeface="Segoe"/>
                <a:ea typeface="ＭＳ ゴシック"/>
              </a:rPr>
              <a:t>. Press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Segoe"/>
                <a:ea typeface="ＭＳ ゴシック"/>
              </a:rPr>
              <a:t> twice.</a:t>
            </a:r>
          </a:p>
          <a:p>
            <a:pPr lvl="1">
              <a:buFont typeface="+mj-lt"/>
              <a:buAutoNum type="arabicPeriod" startAt="5"/>
            </a:pPr>
            <a:r>
              <a:rPr lang="en-US">
                <a:solidFill>
                  <a:srgbClr val="000000"/>
                </a:solidFill>
                <a:latin typeface="Segoe"/>
                <a:ea typeface="ＭＳ ゴシック"/>
              </a:rPr>
              <a:t>Click the </a:t>
            </a:r>
            <a:r>
              <a:rPr lang="en-US" b="1">
                <a:solidFill>
                  <a:prstClr val="black"/>
                </a:solidFill>
                <a:latin typeface="Segoe"/>
                <a:ea typeface="ＭＳ ゴシック"/>
              </a:rPr>
              <a:t>Address Block</a:t>
            </a:r>
            <a:r>
              <a:rPr lang="en-US">
                <a:solidFill>
                  <a:srgbClr val="000000"/>
                </a:solidFill>
                <a:latin typeface="Segoe"/>
                <a:ea typeface="ＭＳ ゴシック"/>
              </a:rPr>
              <a:t> button to open the </a:t>
            </a:r>
            <a:r>
              <a:rPr lang="en-US" i="1">
                <a:solidFill>
                  <a:srgbClr val="000000"/>
                </a:solidFill>
                <a:latin typeface="Segoe"/>
                <a:ea typeface="ＭＳ ゴシック"/>
              </a:rPr>
              <a:t>Insert Address Block</a:t>
            </a:r>
            <a:r>
              <a:rPr lang="en-US">
                <a:solidFill>
                  <a:srgbClr val="000000"/>
                </a:solidFill>
                <a:latin typeface="Segoe"/>
                <a:ea typeface="ＭＳ ゴシック"/>
              </a:rPr>
              <a:t> dialog box. Notice that the preview area does not display the street address.</a:t>
            </a:r>
          </a:p>
          <a:p>
            <a:pPr lvl="1" rtl="0">
              <a:buAutoNum type="arabicPeriod" startAt="5"/>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1577624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 Table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Match Fields</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 to correct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problem. The </a:t>
            </a:r>
            <a:r>
              <a:rPr lang="en-US" sz="2000" b="0" i="1" u="none" strike="noStrike" baseline="0" smtClean="0">
                <a:solidFill>
                  <a:srgbClr val="000000"/>
                </a:solidFill>
                <a:latin typeface="Segoe"/>
                <a:ea typeface="ＭＳ ゴシック"/>
              </a:rPr>
              <a:t>Match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Fields</a:t>
            </a:r>
            <a:r>
              <a:rPr lang="en-US" sz="2000" b="0" i="0" u="none" strike="noStrike" baseline="0" smtClean="0">
                <a:solidFill>
                  <a:srgbClr val="000000"/>
                </a:solidFill>
                <a:latin typeface="Segoe"/>
                <a:ea typeface="ＭＳ ゴシック"/>
              </a:rPr>
              <a:t> dialog box opens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as shown at  right.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Under </a:t>
            </a:r>
            <a:r>
              <a:rPr lang="en-US" sz="2000" b="0" i="1" u="none" strike="noStrike" baseline="0" smtClean="0">
                <a:solidFill>
                  <a:srgbClr val="000000"/>
                </a:solidFill>
                <a:latin typeface="Segoe"/>
                <a:ea typeface="ＭＳ ゴシック"/>
              </a:rPr>
              <a:t>Required for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Address Block</a:t>
            </a:r>
            <a:r>
              <a:rPr lang="en-US" sz="2000" b="0" i="0" u="none" strike="noStrike" baseline="0" smtClean="0">
                <a:solidFill>
                  <a:srgbClr val="000000"/>
                </a:solidFill>
                <a:latin typeface="Segoe"/>
                <a:ea typeface="ＭＳ ゴシック"/>
              </a:rPr>
              <a:t>, Address 1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displays </a:t>
            </a:r>
            <a:r>
              <a:rPr lang="en-US" sz="2000" b="0" i="1" u="none" strike="noStrike" baseline="0" smtClean="0">
                <a:solidFill>
                  <a:srgbClr val="000000"/>
                </a:solidFill>
                <a:latin typeface="Segoe"/>
                <a:ea typeface="ＭＳ ゴシック"/>
              </a:rPr>
              <a:t>Not Matched</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because the field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heading in the table is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listed as Address</a:t>
            </a:r>
            <a:r>
              <a:rPr lang="en-US" sz="2000" b="0" i="1" u="none" strike="noStrike" baseline="0" smtClean="0">
                <a:solidFill>
                  <a:srgbClr val="000000"/>
                </a:solidFill>
                <a:latin typeface="Segoe"/>
                <a:ea typeface="ＭＳ ゴシック"/>
              </a:rPr>
              <a:t> </a:t>
            </a:r>
            <a:r>
              <a:rPr lang="en-US" sz="2000" b="0" i="0" u="none" strike="noStrike" baseline="0" smtClean="0">
                <a:solidFill>
                  <a:srgbClr val="000000"/>
                </a:solidFill>
                <a:latin typeface="Segoe"/>
                <a:ea typeface="ＭＳ ゴシック"/>
              </a:rPr>
              <a:t>Line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does not directly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match the Address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Block in Word.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11-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00200"/>
            <a:ext cx="4343400" cy="4025590"/>
          </a:xfrm>
          <a:prstGeom prst="rect">
            <a:avLst/>
          </a:prstGeom>
        </p:spPr>
      </p:pic>
    </p:spTree>
    <p:extLst>
      <p:ext uri="{BB962C8B-B14F-4D97-AF65-F5344CB8AC3E}">
        <p14:creationId xmlns:p14="http://schemas.microsoft.com/office/powerpoint/2010/main" val="2966433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1: Select the Document Type</a:t>
            </a:r>
          </a:p>
        </p:txBody>
      </p:sp>
      <p:sp>
        <p:nvSpPr>
          <p:cNvPr id="3" name="Text Placeholder 2"/>
          <p:cNvSpPr>
            <a:spLocks noGrp="1"/>
          </p:cNvSpPr>
          <p:nvPr>
            <p:ph type="body" idx="1"/>
          </p:nvPr>
        </p:nvSpPr>
        <p:spPr/>
        <p:txBody>
          <a:bodyPr/>
          <a:lstStyle/>
          <a:p>
            <a:pPr lvl="0" rtl="0"/>
            <a:r>
              <a:rPr lang="en-US" b="0" i="0" u="none" strike="noStrike" baseline="0" smtClean="0">
                <a:solidFill>
                  <a:srgbClr val="000000"/>
                </a:solidFill>
                <a:latin typeface="Segoe"/>
                <a:ea typeface="ＭＳ ゴシック"/>
              </a:rPr>
              <a:t>Under the </a:t>
            </a:r>
            <a:r>
              <a:rPr lang="en-US" b="0" i="1" u="none" strike="noStrike" baseline="0" smtClean="0">
                <a:solidFill>
                  <a:srgbClr val="000000"/>
                </a:solidFill>
                <a:latin typeface="Segoe"/>
                <a:ea typeface="ＭＳ ゴシック"/>
              </a:rPr>
              <a:t>Select document type </a:t>
            </a:r>
            <a:r>
              <a:rPr lang="en-US" b="0" i="0" u="none" strike="noStrike" baseline="0" smtClean="0">
                <a:solidFill>
                  <a:srgbClr val="000000"/>
                </a:solidFill>
                <a:latin typeface="Segoe"/>
                <a:ea typeface="ＭＳ ゴシック"/>
              </a:rPr>
              <a:t>section, Letters is the default. You use the default for the main document.</a:t>
            </a:r>
          </a:p>
          <a:p>
            <a:pPr lvl="1" rtl="0"/>
            <a:r>
              <a:rPr lang="en-US" b="0" i="0" u="none" strike="noStrike" baseline="0" smtClean="0">
                <a:solidFill>
                  <a:srgbClr val="000000"/>
                </a:solidFill>
                <a:latin typeface="Segoe"/>
                <a:ea typeface="ＭＳ ゴシック"/>
              </a:rPr>
              <a:t>Click the link below the Mail Merge pane, </a:t>
            </a:r>
            <a:r>
              <a:rPr lang="en-US" b="1" i="0" u="none" strike="noStrike" baseline="0" smtClean="0">
                <a:solidFill>
                  <a:prstClr val="black"/>
                </a:solidFill>
                <a:latin typeface="Segoe"/>
                <a:ea typeface="ＭＳ ゴシック"/>
              </a:rPr>
              <a:t>Next: Starting document</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2897303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 Table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Click the drop-down arrow next to Address 1, select </a:t>
            </a:r>
            <a:r>
              <a:rPr lang="en-US" b="1" i="0" u="none" strike="noStrike" baseline="0" smtClean="0">
                <a:solidFill>
                  <a:prstClr val="black"/>
                </a:solidFill>
                <a:latin typeface="Segoe"/>
                <a:ea typeface="ＭＳ ゴシック"/>
              </a:rPr>
              <a:t>Address_Line</a:t>
            </a:r>
            <a:r>
              <a:rPr lang="en-US" b="0" i="0" u="none" strike="noStrike" baseline="0" smtClean="0">
                <a:solidFill>
                  <a:srgbClr val="000000"/>
                </a:solidFill>
                <a:latin typeface="Segoe"/>
                <a:ea typeface="ＭＳ ゴシック"/>
              </a:rPr>
              <a:t>, and then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Segoe"/>
                <a:ea typeface="ＭＳ ゴシック"/>
              </a:rPr>
              <a:t> to close the dialog box. </a:t>
            </a:r>
          </a:p>
          <a:p>
            <a:pPr lvl="1" rtl="0">
              <a:buAutoNum type="arabicPeriod" startAt="9"/>
            </a:pPr>
            <a:r>
              <a:rPr lang="en-US" b="0" i="0" u="none" strike="noStrike" baseline="0" smtClean="0">
                <a:solidFill>
                  <a:srgbClr val="000000"/>
                </a:solidFill>
                <a:latin typeface="Segoe"/>
                <a:ea typeface="ＭＳ ゴシック"/>
              </a:rPr>
              <a:t>Review the preview area and notice that the problem has been corrected and the address is now displayed correctly.</a:t>
            </a:r>
          </a:p>
          <a:p>
            <a:pPr lvl="1" rtl="0">
              <a:buAutoNum type="arabicPeriod" startAt="9"/>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Segoe"/>
                <a:ea typeface="ＭＳ ゴシック"/>
              </a:rPr>
              <a:t> to close the </a:t>
            </a:r>
            <a:r>
              <a:rPr lang="en-US" b="0" i="1" u="none" strike="noStrike" baseline="0" smtClean="0">
                <a:solidFill>
                  <a:srgbClr val="000000"/>
                </a:solidFill>
                <a:latin typeface="Segoe"/>
                <a:ea typeface="ＭＳ ゴシック"/>
              </a:rPr>
              <a:t>Insert Address Block</a:t>
            </a:r>
            <a:r>
              <a:rPr lang="en-US" b="0" i="0" u="none" strike="noStrike" baseline="0" smtClean="0">
                <a:solidFill>
                  <a:srgbClr val="000000"/>
                </a:solidFill>
                <a:latin typeface="Segoe"/>
                <a:ea typeface="ＭＳ ゴシック"/>
              </a:rPr>
              <a:t> dialog box. Press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Segoe"/>
                <a:ea typeface="ＭＳ ゴシック"/>
              </a:rPr>
              <a:t> once.</a:t>
            </a:r>
          </a:p>
          <a:p>
            <a:pPr lvl="1" rtl="0">
              <a:buAutoNum type="arabicPeriod" startAt="9"/>
            </a:pPr>
            <a:r>
              <a:rPr lang="en-US" b="0" i="0" u="none" strike="noStrike" baseline="0" smtClean="0">
                <a:solidFill>
                  <a:srgbClr val="000000"/>
                </a:solidFill>
                <a:latin typeface="Segoe"/>
                <a:ea typeface="ＭＳ ゴシック"/>
              </a:rPr>
              <a:t>Insert the Greeting line and change the punctuation to a colon. Press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Segoe"/>
                <a:ea typeface="ＭＳ ゴシック"/>
              </a:rPr>
              <a:t> once.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spTree>
    <p:extLst>
      <p:ext uri="{BB962C8B-B14F-4D97-AF65-F5344CB8AC3E}">
        <p14:creationId xmlns:p14="http://schemas.microsoft.com/office/powerpoint/2010/main" val="25400732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 Table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Preview</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Results</a:t>
            </a:r>
            <a:r>
              <a:rPr lang="en-US" b="0" i="0" u="none" strike="noStrike" baseline="0" smtClean="0">
                <a:solidFill>
                  <a:srgbClr val="000000"/>
                </a:solidFill>
                <a:latin typeface="Segoe"/>
                <a:ea typeface="ＭＳ ゴシック"/>
              </a:rPr>
              <a:t> button and notice the spacing in the Address Block needs to be formatted correctly.</a:t>
            </a:r>
          </a:p>
          <a:p>
            <a:pPr lvl="1" rtl="0">
              <a:buAutoNum type="arabicPeriod" startAt="13"/>
            </a:pPr>
            <a:r>
              <a:rPr lang="en-US" b="0" i="0" u="none" strike="noStrike" baseline="0" smtClean="0">
                <a:solidFill>
                  <a:srgbClr val="000000"/>
                </a:solidFill>
                <a:latin typeface="Segoe"/>
                <a:ea typeface="ＭＳ ゴシック"/>
              </a:rPr>
              <a:t>Select the </a:t>
            </a:r>
            <a:r>
              <a:rPr lang="en-US" b="1" i="0" u="none" strike="noStrike" baseline="0" smtClean="0">
                <a:solidFill>
                  <a:prstClr val="black"/>
                </a:solidFill>
                <a:latin typeface="Segoe"/>
                <a:ea typeface="ＭＳ ゴシック"/>
              </a:rPr>
              <a:t>&lt;&lt;Address Block&gt;&gt;</a:t>
            </a:r>
            <a:r>
              <a:rPr lang="en-US" b="0" i="0" u="none" strike="noStrike" baseline="0" smtClean="0">
                <a:solidFill>
                  <a:srgbClr val="000000"/>
                </a:solidFill>
                <a:latin typeface="Segoe"/>
                <a:ea typeface="ＭＳ ゴシック"/>
              </a:rPr>
              <a:t> and in the Page Layout tab, decrease the Spacing Before to </a:t>
            </a:r>
            <a:r>
              <a:rPr lang="en-US" b="1" i="0" u="none" strike="noStrike" baseline="0" smtClean="0">
                <a:solidFill>
                  <a:prstClr val="black"/>
                </a:solidFill>
                <a:latin typeface="Segoe"/>
                <a:ea typeface="ＭＳ ゴシック"/>
              </a:rPr>
              <a:t>zero</a:t>
            </a:r>
            <a:r>
              <a:rPr lang="en-US" b="0" i="0" u="none" strike="noStrike" baseline="0" smtClean="0">
                <a:solidFill>
                  <a:srgbClr val="000000"/>
                </a:solidFill>
                <a:latin typeface="Times New Roman"/>
                <a:ea typeface="ＭＳ ゴシック"/>
              </a:rPr>
              <a:t>.</a:t>
            </a:r>
          </a:p>
          <a:p>
            <a:pPr lvl="1" rtl="0">
              <a:buAutoNum type="arabicPeriod" startAt="13"/>
            </a:pPr>
            <a:r>
              <a:rPr lang="en-US" b="0" i="0" u="none" strike="noStrike" baseline="0" smtClean="0">
                <a:solidFill>
                  <a:srgbClr val="000000"/>
                </a:solidFill>
                <a:latin typeface="Segoe"/>
                <a:ea typeface="ＭＳ ゴシック"/>
              </a:rPr>
              <a:t>Change the top margin to </a:t>
            </a:r>
            <a:r>
              <a:rPr lang="en-US" b="1" i="0" u="none" strike="noStrike" baseline="0" smtClean="0">
                <a:solidFill>
                  <a:prstClr val="black"/>
                </a:solidFill>
                <a:latin typeface="Segoe"/>
                <a:ea typeface="ＭＳ ゴシック"/>
              </a:rPr>
              <a:t>2</a:t>
            </a:r>
            <a:r>
              <a:rPr lang="en-US" b="0" i="0" u="none" strike="noStrike" baseline="0" smtClean="0">
                <a:solidFill>
                  <a:srgbClr val="000000"/>
                </a:solidFill>
                <a:latin typeface="Segoe"/>
                <a:ea typeface="ＭＳ ゴシック"/>
              </a:rPr>
              <a:t>".</a:t>
            </a:r>
          </a:p>
          <a:p>
            <a:pPr lvl="1" rtl="0">
              <a:buAutoNum type="arabicPeriod" startAt="13"/>
            </a:pPr>
            <a:r>
              <a:rPr lang="en-US" b="0" i="0" u="none" strike="noStrike" baseline="0" smtClean="0">
                <a:solidFill>
                  <a:srgbClr val="000000"/>
                </a:solidFill>
                <a:latin typeface="Segoe"/>
                <a:ea typeface="ＭＳ ゴシック"/>
              </a:rPr>
              <a:t>Preview the results before finishing the merge.</a:t>
            </a:r>
          </a:p>
          <a:p>
            <a:pPr lvl="1" rtl="0">
              <a:buAutoNum type="arabicPeriod" startAt="13"/>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Finish &amp; Merge</a:t>
            </a:r>
            <a:r>
              <a:rPr lang="en-US" b="0" i="0" u="none" strike="noStrike" baseline="0" smtClean="0">
                <a:solidFill>
                  <a:srgbClr val="000000"/>
                </a:solidFill>
                <a:latin typeface="Segoe"/>
                <a:ea typeface="ＭＳ ゴシック"/>
              </a:rPr>
              <a:t> button, and then click </a:t>
            </a:r>
            <a:r>
              <a:rPr lang="en-US" b="1" i="0" u="none" strike="noStrike" baseline="0" smtClean="0">
                <a:solidFill>
                  <a:prstClr val="black"/>
                </a:solidFill>
                <a:latin typeface="Segoe"/>
                <a:ea typeface="ＭＳ ゴシック"/>
              </a:rPr>
              <a:t>Edit</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Individual Documents</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1520473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 Table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8"/>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Merge to New Document</a:t>
            </a:r>
            <a:r>
              <a:rPr lang="en-US" b="0" i="0" u="none" strike="noStrike" baseline="0" smtClean="0">
                <a:solidFill>
                  <a:srgbClr val="000000"/>
                </a:solidFill>
                <a:latin typeface="Segoe"/>
                <a:ea typeface="ＭＳ ゴシック"/>
              </a:rPr>
              <a:t> dialog box, keep t e defaults and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Segoe"/>
                <a:ea typeface="ＭＳ ゴシック"/>
              </a:rPr>
              <a:t>. The document opens a new screen with the merged document displaying all records.</a:t>
            </a:r>
          </a:p>
          <a:p>
            <a:pPr lvl="1" rtl="0">
              <a:buAutoNum type="arabicPeriod" startAt="18"/>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Merged Academic Honors Scholarship</a:t>
            </a:r>
            <a:r>
              <a:rPr lang="en-US" b="0" i="0" u="none" strike="noStrike" baseline="0" smtClean="0">
                <a:solidFill>
                  <a:srgbClr val="000000"/>
                </a:solidFill>
                <a:latin typeface="Segoe"/>
                <a:ea typeface="ＭＳ ゴシック"/>
              </a:rPr>
              <a:t> in the lesson folder on your flash drive, and then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file.</a:t>
            </a:r>
          </a:p>
          <a:p>
            <a:pPr lvl="1" rtl="0">
              <a:buAutoNum type="arabicPeriod" startAt="18"/>
            </a:pPr>
            <a:r>
              <a:rPr lang="en-US" b="0" i="0" u="none" strike="noStrike" baseline="0" smtClean="0">
                <a:solidFill>
                  <a:srgbClr val="000000"/>
                </a:solidFill>
                <a:latin typeface="Segoe"/>
                <a:ea typeface="ＭＳ ゴシック"/>
              </a:rPr>
              <a:t>Make sure you turn off the Preview results so that the field codes are displayed in the main document.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main document as </a:t>
            </a:r>
            <a:r>
              <a:rPr lang="en-US" b="1" i="1" u="none" strike="noStrike" baseline="0" smtClean="0">
                <a:solidFill>
                  <a:prstClr val="black"/>
                </a:solidFill>
                <a:latin typeface="Segoe"/>
                <a:ea typeface="ＭＳ ゴシック"/>
              </a:rPr>
              <a:t>Academic Honors Scholarship Letter</a:t>
            </a:r>
            <a:r>
              <a:rPr lang="en-US" b="0" i="0" u="none" strike="noStrike" baseline="0" smtClean="0">
                <a:solidFill>
                  <a:srgbClr val="000000"/>
                </a:solidFill>
                <a:latin typeface="Segoe"/>
                <a:ea typeface="ＭＳ ゴシック"/>
              </a:rPr>
              <a:t> in the lesson folder on your flash drive, and then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file. </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spTree>
    <p:extLst>
      <p:ext uri="{BB962C8B-B14F-4D97-AF65-F5344CB8AC3E}">
        <p14:creationId xmlns:p14="http://schemas.microsoft.com/office/powerpoint/2010/main" val="3194522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Excel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lnSpc>
                <a:spcPct val="90000"/>
              </a:lnSpc>
            </a:pPr>
            <a:r>
              <a:rPr lang="en-US" sz="2000" b="1" i="0" u="none" strike="noStrike" baseline="0" smtClean="0">
                <a:latin typeface="Segoe"/>
                <a:ea typeface="ＭＳ ゴシック"/>
              </a:rPr>
              <a:t>OPEN</a:t>
            </a:r>
            <a:r>
              <a:rPr lang="en-US" sz="2000" b="0" i="0" u="none" strike="noStrike" baseline="0" smtClean="0">
                <a:latin typeface="Segoe"/>
                <a:ea typeface="ＭＳ ゴシック"/>
              </a:rPr>
              <a:t> the </a:t>
            </a:r>
            <a:r>
              <a:rPr lang="en-US" sz="2000" b="1" i="1" u="none" strike="noStrike" baseline="0" smtClean="0">
                <a:latin typeface="Segoe"/>
                <a:ea typeface="ＭＳ ゴシック"/>
              </a:rPr>
              <a:t>Scholarship</a:t>
            </a:r>
            <a:r>
              <a:rPr lang="en-US" sz="2000" b="0" i="0" u="none" strike="noStrike" baseline="0" smtClean="0">
                <a:latin typeface="Segoe"/>
                <a:ea typeface="ＭＳ ゴシック"/>
              </a:rPr>
              <a:t> document from the lesson folder.</a:t>
            </a:r>
          </a:p>
          <a:p>
            <a:pPr lvl="1" rtl="0">
              <a:lnSpc>
                <a:spcPct val="90000"/>
              </a:lnSpc>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Start Mail Merge</a:t>
            </a:r>
            <a:r>
              <a:rPr lang="en-US" sz="2000" b="0" i="0" u="none" strike="noStrike" baseline="0" smtClean="0">
                <a:solidFill>
                  <a:srgbClr val="000000"/>
                </a:solidFill>
                <a:latin typeface="Segoe"/>
                <a:ea typeface="ＭＳ ゴシック"/>
              </a:rPr>
              <a:t> button from the Mailings tab and select the </a:t>
            </a:r>
            <a:r>
              <a:rPr lang="en-US" sz="2000" b="1" i="0" u="none" strike="noStrike" baseline="0" smtClean="0">
                <a:solidFill>
                  <a:prstClr val="black"/>
                </a:solidFill>
                <a:latin typeface="Segoe"/>
                <a:ea typeface="ＭＳ ゴシック"/>
              </a:rPr>
              <a:t>Step-by-Step Mail Merge</a:t>
            </a:r>
            <a:r>
              <a:rPr lang="en-US" sz="2000" b="0" i="0" u="none" strike="noStrike" baseline="0" smtClean="0">
                <a:solidFill>
                  <a:srgbClr val="000000"/>
                </a:solidFill>
                <a:latin typeface="Segoe"/>
                <a:ea typeface="ＭＳ ゴシック"/>
              </a:rPr>
              <a:t> </a:t>
            </a:r>
            <a:r>
              <a:rPr lang="en-US" sz="2000" b="1" i="0" u="none" strike="noStrike" baseline="0" smtClean="0">
                <a:solidFill>
                  <a:prstClr val="black"/>
                </a:solidFill>
                <a:latin typeface="Segoe"/>
                <a:ea typeface="ＭＳ ゴシック"/>
              </a:rPr>
              <a:t>Wizard</a:t>
            </a:r>
            <a:r>
              <a:rPr lang="en-US" sz="2000" b="0" i="0" u="none" strike="noStrike" baseline="0" smtClean="0">
                <a:solidFill>
                  <a:srgbClr val="000000"/>
                </a:solidFill>
                <a:latin typeface="Segoe"/>
                <a:ea typeface="ＭＳ ゴシック"/>
              </a:rPr>
              <a:t> to open the Mail Merge pane. </a:t>
            </a:r>
          </a:p>
          <a:p>
            <a:pPr lvl="1" rtl="0">
              <a:lnSpc>
                <a:spcPct val="90000"/>
              </a:lnSpc>
            </a:pPr>
            <a:r>
              <a:rPr lang="en-US" sz="2000" b="0" i="0" u="none" strike="noStrike" baseline="0" smtClean="0">
                <a:solidFill>
                  <a:srgbClr val="000000"/>
                </a:solidFill>
                <a:latin typeface="Segoe"/>
                <a:ea typeface="ＭＳ ゴシック"/>
              </a:rPr>
              <a:t>Under the </a:t>
            </a:r>
            <a:r>
              <a:rPr lang="en-US" sz="2000" b="0" i="1" u="none" strike="noStrike" baseline="0" smtClean="0">
                <a:solidFill>
                  <a:srgbClr val="000000"/>
                </a:solidFill>
                <a:latin typeface="Segoe"/>
                <a:ea typeface="ＭＳ ゴシック"/>
              </a:rPr>
              <a:t>Select document type </a:t>
            </a:r>
            <a:r>
              <a:rPr lang="en-US" sz="2000" b="0" i="0" u="none" strike="noStrike" baseline="0" smtClean="0">
                <a:solidFill>
                  <a:srgbClr val="000000"/>
                </a:solidFill>
                <a:latin typeface="Segoe"/>
                <a:ea typeface="ＭＳ ゴシック"/>
              </a:rPr>
              <a:t>section, Letters is the default. Click </a:t>
            </a:r>
            <a:r>
              <a:rPr lang="en-US" sz="2000" b="1" i="0" u="none" strike="noStrike" baseline="0" smtClean="0">
                <a:solidFill>
                  <a:prstClr val="black"/>
                </a:solidFill>
                <a:latin typeface="Segoe"/>
                <a:ea typeface="ＭＳ ゴシック"/>
              </a:rPr>
              <a:t>Next: Starting document</a:t>
            </a:r>
            <a:r>
              <a:rPr lang="en-US" sz="2000" b="0" i="0" u="none" strike="noStrike" baseline="0" smtClean="0">
                <a:solidFill>
                  <a:srgbClr val="000000"/>
                </a:solidFill>
                <a:latin typeface="Times New Roman"/>
                <a:ea typeface="ＭＳ ゴシック"/>
              </a:rPr>
              <a:t>.</a:t>
            </a:r>
          </a:p>
          <a:p>
            <a:pPr lvl="1" rtl="0">
              <a:lnSpc>
                <a:spcPct val="90000"/>
              </a:lnSpc>
            </a:pPr>
            <a:r>
              <a:rPr lang="en-US" sz="2000" b="0" i="0" u="none" strike="noStrike" baseline="0" smtClean="0">
                <a:solidFill>
                  <a:srgbClr val="000000"/>
                </a:solidFill>
                <a:latin typeface="Segoe"/>
                <a:ea typeface="ＭＳ ゴシック"/>
              </a:rPr>
              <a:t>Select the </a:t>
            </a:r>
            <a:r>
              <a:rPr lang="en-US" sz="2000" b="1" i="0" u="none" strike="noStrike" baseline="0" smtClean="0">
                <a:solidFill>
                  <a:prstClr val="black"/>
                </a:solidFill>
                <a:latin typeface="Segoe"/>
                <a:ea typeface="ＭＳ ゴシック"/>
              </a:rPr>
              <a:t>Use the Current Document </a:t>
            </a:r>
            <a:r>
              <a:rPr lang="en-US" sz="2000" b="0" i="0" u="none" strike="noStrike" baseline="0" smtClean="0">
                <a:solidFill>
                  <a:srgbClr val="000000"/>
                </a:solidFill>
                <a:latin typeface="Segoe"/>
                <a:ea typeface="ＭＳ ゴシック"/>
              </a:rPr>
              <a:t>radio button.</a:t>
            </a:r>
          </a:p>
          <a:p>
            <a:pPr lvl="1" rtl="0">
              <a:lnSpc>
                <a:spcPct val="90000"/>
              </a:lnSpc>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Next: Select recipients</a:t>
            </a:r>
            <a:r>
              <a:rPr lang="en-US" sz="2000" b="0" i="0" u="none" strike="noStrike" baseline="0" smtClean="0">
                <a:solidFill>
                  <a:srgbClr val="000000"/>
                </a:solidFill>
                <a:latin typeface="Segoe"/>
                <a:ea typeface="ＭＳ ゴシック"/>
              </a:rPr>
              <a:t> from the Mail Merge pane to advance to the next step.</a:t>
            </a:r>
          </a:p>
          <a:p>
            <a:pPr lvl="1">
              <a:lnSpc>
                <a:spcPct val="90000"/>
              </a:lnSpc>
            </a:pPr>
            <a:r>
              <a:rPr lang="en-US" sz="2000">
                <a:solidFill>
                  <a:srgbClr val="000000"/>
                </a:solidFill>
                <a:latin typeface="Segoe"/>
                <a:ea typeface="ＭＳ ゴシック"/>
              </a:rPr>
              <a:t>Under the </a:t>
            </a:r>
            <a:r>
              <a:rPr lang="en-US" sz="2000" i="1">
                <a:solidFill>
                  <a:srgbClr val="000000"/>
                </a:solidFill>
                <a:latin typeface="Segoe"/>
                <a:ea typeface="ＭＳ ゴシック"/>
              </a:rPr>
              <a:t>Select recipients</a:t>
            </a:r>
            <a:r>
              <a:rPr lang="en-US" sz="2000">
                <a:solidFill>
                  <a:srgbClr val="000000"/>
                </a:solidFill>
                <a:latin typeface="Segoe"/>
                <a:ea typeface="ＭＳ ゴシック"/>
              </a:rPr>
              <a:t> section, the defaults will be used. Click the </a:t>
            </a:r>
            <a:r>
              <a:rPr lang="en-US" sz="2000" b="1">
                <a:solidFill>
                  <a:prstClr val="black"/>
                </a:solidFill>
                <a:latin typeface="Segoe"/>
                <a:ea typeface="ＭＳ ゴシック"/>
              </a:rPr>
              <a:t>Browse</a:t>
            </a:r>
            <a:r>
              <a:rPr lang="en-US" sz="2000">
                <a:solidFill>
                  <a:srgbClr val="000000"/>
                </a:solidFill>
                <a:latin typeface="Segoe"/>
                <a:ea typeface="ＭＳ ゴシック"/>
              </a:rPr>
              <a:t>…button and locate the </a:t>
            </a:r>
            <a:r>
              <a:rPr lang="en-US" sz="2000" b="1" i="1">
                <a:solidFill>
                  <a:prstClr val="black"/>
                </a:solidFill>
                <a:latin typeface="Segoe"/>
                <a:ea typeface="ＭＳ ゴシック"/>
              </a:rPr>
              <a:t>Student List.xlsx</a:t>
            </a:r>
            <a:r>
              <a:rPr lang="en-US" sz="2000">
                <a:solidFill>
                  <a:srgbClr val="000000"/>
                </a:solidFill>
                <a:latin typeface="Segoe"/>
                <a:ea typeface="ＭＳ ゴシック"/>
              </a:rPr>
              <a:t> file. The format for this document is in a spreadsheet format. In the </a:t>
            </a:r>
            <a:r>
              <a:rPr lang="en-US" sz="2000" i="1">
                <a:solidFill>
                  <a:srgbClr val="000000"/>
                </a:solidFill>
                <a:latin typeface="Segoe"/>
                <a:ea typeface="ＭＳ ゴシック"/>
              </a:rPr>
              <a:t>Select Data Source</a:t>
            </a:r>
            <a:r>
              <a:rPr lang="en-US" sz="2000">
                <a:solidFill>
                  <a:srgbClr val="000000"/>
                </a:solidFill>
                <a:latin typeface="Segoe"/>
                <a:ea typeface="ＭＳ ゴシック"/>
              </a:rPr>
              <a:t> dialog box, locate the Student List from the lesson folder—use the scroll bar to view the Type—it should read </a:t>
            </a:r>
            <a:r>
              <a:rPr lang="en-US" sz="2000" i="1">
                <a:solidFill>
                  <a:srgbClr val="000000"/>
                </a:solidFill>
                <a:latin typeface="Segoe"/>
                <a:ea typeface="ＭＳ ゴシック"/>
              </a:rPr>
              <a:t>Microsoft Excel Worksheet</a:t>
            </a:r>
            <a:r>
              <a:rPr lang="en-US" sz="2000">
                <a:solidFill>
                  <a:srgbClr val="000000"/>
                </a:solidFill>
                <a:latin typeface="Segoe"/>
                <a:ea typeface="ＭＳ ゴシック"/>
              </a:rPr>
              <a:t>. Click </a:t>
            </a:r>
            <a:r>
              <a:rPr lang="en-US" sz="2000" b="1">
                <a:solidFill>
                  <a:prstClr val="black"/>
                </a:solidFill>
                <a:latin typeface="Segoe"/>
                <a:ea typeface="ＭＳ ゴシック"/>
              </a:rPr>
              <a:t>Open</a:t>
            </a:r>
            <a:r>
              <a:rPr lang="en-US" sz="2000">
                <a:solidFill>
                  <a:srgbClr val="000000"/>
                </a:solidFill>
                <a:latin typeface="Times New Roman"/>
                <a:ea typeface="ＭＳ ゴシック"/>
              </a:rPr>
              <a:t>.</a:t>
            </a:r>
          </a:p>
          <a:p>
            <a:pPr lvl="1" rtl="0">
              <a:lnSpc>
                <a:spcPct val="90000"/>
              </a:lnSpc>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3101785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Excel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Select Table</a:t>
            </a:r>
            <a:r>
              <a:rPr lang="en-US" sz="2000" b="0" i="0" u="none" strike="noStrike" baseline="0" smtClean="0">
                <a:solidFill>
                  <a:srgbClr val="000000"/>
                </a:solidFill>
                <a:latin typeface="Segoe"/>
                <a:ea typeface="ＭＳ ゴシック"/>
              </a:rPr>
              <a:t> dialog box opens as shown below. The first row of data contains column headers and Word automatically recognizes the headings in the worksheet. 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Mail Merge Recipients</a:t>
            </a:r>
            <a:r>
              <a:rPr lang="en-US" sz="2000" b="0" i="0" u="none" strike="noStrike" baseline="0" smtClean="0">
                <a:solidFill>
                  <a:srgbClr val="000000"/>
                </a:solidFill>
                <a:latin typeface="Segoe"/>
                <a:ea typeface="ＭＳ ゴシック"/>
              </a:rPr>
              <a:t> dialog box opens. Notice that under the Data Source heading, it shows the file data source as </a:t>
            </a:r>
            <a:r>
              <a:rPr lang="en-US" sz="2000" b="1" i="1" u="none" strike="noStrike" baseline="0" smtClean="0">
                <a:solidFill>
                  <a:prstClr val="black"/>
                </a:solidFill>
                <a:latin typeface="Segoe"/>
                <a:ea typeface="ＭＳ ゴシック"/>
              </a:rPr>
              <a:t>Student List.xlsx</a:t>
            </a:r>
            <a:r>
              <a:rPr lang="en-US" sz="2000" b="0" i="0" u="none" strike="noStrike" baseline="0" smtClean="0">
                <a:solidFill>
                  <a:srgbClr val="000000"/>
                </a:solidFill>
                <a:latin typeface="Segoe"/>
                <a:ea typeface="ＭＳ ゴシック"/>
              </a:rPr>
              <a:t>. </a:t>
            </a:r>
          </a:p>
          <a:p>
            <a:pPr lvl="1" rtl="0">
              <a:buAutoNum type="arabicPeriod" startAt="6"/>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Segoe"/>
                <a:ea typeface="ＭＳ ゴシック"/>
              </a:rPr>
              <a:t> to close the dialog box.</a:t>
            </a:r>
          </a:p>
          <a:p>
            <a:pPr lvl="1" rtl="0">
              <a:buAutoNum type="arabicPeriod" startAt="6"/>
            </a:pPr>
            <a:r>
              <a:rPr lang="en-US" sz="2000" b="0" i="0" u="none" strike="noStrike" baseline="0" smtClean="0">
                <a:solidFill>
                  <a:srgbClr val="000000"/>
                </a:solidFill>
                <a:latin typeface="Segoe"/>
                <a:ea typeface="ＭＳ ゴシック"/>
              </a:rPr>
              <a:t>Close the Mail Merge pane.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11-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114800"/>
            <a:ext cx="5207000" cy="2012229"/>
          </a:xfrm>
          <a:prstGeom prst="rect">
            <a:avLst/>
          </a:prstGeom>
        </p:spPr>
      </p:pic>
    </p:spTree>
    <p:extLst>
      <p:ext uri="{BB962C8B-B14F-4D97-AF65-F5344CB8AC3E}">
        <p14:creationId xmlns:p14="http://schemas.microsoft.com/office/powerpoint/2010/main" val="1873715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Excel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en-US" sz="2000" b="0" i="0" u="none" strike="noStrike" baseline="0" smtClean="0">
                <a:solidFill>
                  <a:srgbClr val="000000"/>
                </a:solidFill>
                <a:latin typeface="Segoe"/>
                <a:ea typeface="ＭＳ ゴシック"/>
              </a:rPr>
              <a:t>Position the insertion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point at the beginning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of the document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insert the current date. </a:t>
            </a:r>
          </a:p>
          <a:p>
            <a:pPr lvl="1" rtl="0">
              <a:buAutoNum type="arabicPeriod" startAt="9"/>
            </a:pPr>
            <a:r>
              <a:rPr lang="en-US" sz="2000" b="0" i="0" u="none" strike="noStrike" baseline="0" smtClean="0">
                <a:solidFill>
                  <a:srgbClr val="000000"/>
                </a:solidFill>
                <a:latin typeface="Segoe"/>
                <a:ea typeface="ＭＳ ゴシック"/>
              </a:rPr>
              <a:t>Press </a:t>
            </a:r>
            <a:r>
              <a:rPr lang="en-US" sz="2000" b="1" i="0" u="none" strike="noStrike" baseline="0" smtClean="0">
                <a:solidFill>
                  <a:prstClr val="black"/>
                </a:solidFill>
                <a:latin typeface="Segoe"/>
                <a:ea typeface="ＭＳ ゴシック"/>
              </a:rPr>
              <a:t>Enter</a:t>
            </a:r>
            <a:r>
              <a:rPr lang="en-US" sz="2000" b="0" i="0" u="none" strike="noStrike" baseline="0" smtClean="0">
                <a:solidFill>
                  <a:srgbClr val="000000"/>
                </a:solidFill>
                <a:latin typeface="Segoe"/>
                <a:ea typeface="ＭＳ ゴシック"/>
              </a:rPr>
              <a:t> twice.</a:t>
            </a:r>
          </a:p>
          <a:p>
            <a:pPr lvl="1" rtl="0">
              <a:buAutoNum type="arabicPeriod" startAt="9"/>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Insert Merge </a:t>
            </a:r>
            <a:br>
              <a:rPr lang="en-US" sz="2000" b="1"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Field</a:t>
            </a:r>
            <a:r>
              <a:rPr lang="en-US" sz="2000" b="0" i="0" u="none" strike="noStrike" baseline="0" smtClean="0">
                <a:solidFill>
                  <a:srgbClr val="000000"/>
                </a:solidFill>
                <a:latin typeface="Segoe"/>
                <a:ea typeface="ＭＳ ゴシック"/>
              </a:rPr>
              <a:t> button to open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t>
            </a:r>
            <a:r>
              <a:rPr lang="en-US" sz="2000" b="0" i="1" u="none" strike="noStrike" baseline="0" smtClean="0">
                <a:solidFill>
                  <a:srgbClr val="000000"/>
                </a:solidFill>
                <a:latin typeface="Segoe"/>
                <a:ea typeface="ＭＳ ゴシック"/>
              </a:rPr>
              <a:t>Insert Merge Field</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dialog box (right).</a:t>
            </a:r>
          </a:p>
          <a:p>
            <a:pPr lvl="1" rtl="0">
              <a:buAutoNum type="arabicPeriod" startAt="9"/>
            </a:pPr>
            <a:r>
              <a:rPr lang="en-US" sz="2000" b="0" i="0" u="none" strike="noStrike" baseline="0" smtClean="0">
                <a:solidFill>
                  <a:srgbClr val="000000"/>
                </a:solidFill>
                <a:latin typeface="Segoe"/>
                <a:ea typeface="ＭＳ ゴシック"/>
              </a:rPr>
              <a:t>With the </a:t>
            </a:r>
            <a:r>
              <a:rPr lang="en-US" sz="2000" b="0" i="1" u="none" strike="noStrike" baseline="0" smtClean="0">
                <a:solidFill>
                  <a:srgbClr val="000000"/>
                </a:solidFill>
                <a:latin typeface="Segoe"/>
                <a:ea typeface="ＭＳ ゴシック"/>
              </a:rPr>
              <a:t>First Name</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selected, click the </a:t>
            </a:r>
            <a:br>
              <a:rPr lang="en-US" sz="2000" b="0" i="0" u="none" strike="noStrike" baseline="0" smtClean="0">
                <a:solidFill>
                  <a:srgbClr val="000000"/>
                </a:solidFill>
                <a:latin typeface="Segoe"/>
                <a:ea typeface="ＭＳ ゴシック"/>
              </a:rPr>
            </a:br>
            <a:r>
              <a:rPr lang="en-US" sz="2000" b="1" i="0" u="none" strike="noStrike" baseline="0" smtClean="0">
                <a:solidFill>
                  <a:prstClr val="black"/>
                </a:solidFill>
                <a:latin typeface="Segoe"/>
                <a:ea typeface="ＭＳ ゴシック"/>
              </a:rPr>
              <a:t>Insert</a:t>
            </a:r>
            <a:r>
              <a:rPr lang="en-US" sz="2000" b="0" i="0" u="none" strike="noStrike" baseline="0" smtClean="0">
                <a:solidFill>
                  <a:srgbClr val="000000"/>
                </a:solidFill>
                <a:latin typeface="Segoe"/>
                <a:ea typeface="ＭＳ ゴシック"/>
              </a:rPr>
              <a:t> button to insert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&lt;&lt;First_Name&gt;&gt; field code in the document.</a:t>
            </a:r>
            <a:endParaRPr lang="en-US" sz="2000" b="0" i="0" u="none" strike="noStrike" baseline="0" smtClean="0">
              <a:solidFill>
                <a:srgbClr val="000000"/>
              </a:solidFill>
              <a:latin typeface="Tahoma"/>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pic>
        <p:nvPicPr>
          <p:cNvPr id="7" name="Picture 6" descr="1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676400"/>
            <a:ext cx="4303183" cy="3430569"/>
          </a:xfrm>
          <a:prstGeom prst="rect">
            <a:avLst/>
          </a:prstGeom>
        </p:spPr>
      </p:pic>
    </p:spTree>
    <p:extLst>
      <p:ext uri="{BB962C8B-B14F-4D97-AF65-F5344CB8AC3E}">
        <p14:creationId xmlns:p14="http://schemas.microsoft.com/office/powerpoint/2010/main" val="1410012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Excel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3"/>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Close</a:t>
            </a:r>
            <a:r>
              <a:rPr lang="en-US" sz="2000" b="0" i="0" u="none" strike="noStrike" baseline="0" smtClean="0">
                <a:solidFill>
                  <a:srgbClr val="000000"/>
                </a:solidFill>
                <a:latin typeface="Segoe"/>
                <a:ea typeface="ＭＳ ゴシック"/>
              </a:rPr>
              <a:t> button to close the </a:t>
            </a:r>
            <a:r>
              <a:rPr lang="en-US" sz="2000" b="0" i="1" u="none" strike="noStrike" baseline="0" smtClean="0">
                <a:solidFill>
                  <a:srgbClr val="000000"/>
                </a:solidFill>
                <a:latin typeface="Segoe"/>
                <a:ea typeface="ＭＳ ゴシック"/>
              </a:rPr>
              <a:t>Insert Merge Field</a:t>
            </a:r>
            <a:r>
              <a:rPr lang="en-US" sz="2000" b="0" i="0" u="none" strike="noStrike" baseline="0" smtClean="0">
                <a:solidFill>
                  <a:srgbClr val="000000"/>
                </a:solidFill>
                <a:latin typeface="Segoe"/>
                <a:ea typeface="ＭＳ ゴシック"/>
              </a:rPr>
              <a:t> dialog box.</a:t>
            </a:r>
          </a:p>
          <a:p>
            <a:pPr lvl="1" rtl="0">
              <a:buAutoNum type="arabicPeriod" startAt="13"/>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Insert Field Merge</a:t>
            </a:r>
            <a:r>
              <a:rPr lang="en-US" sz="2000" b="0" i="0" u="none" strike="noStrike" baseline="0" smtClean="0">
                <a:solidFill>
                  <a:srgbClr val="000000"/>
                </a:solidFill>
                <a:latin typeface="Segoe"/>
                <a:ea typeface="ＭＳ ゴシック"/>
              </a:rPr>
              <a:t> drop-down arrow to display the fields. This is another way to also insert field codes in a document.</a:t>
            </a:r>
          </a:p>
          <a:p>
            <a:pPr lvl="1" rtl="0">
              <a:buAutoNum type="arabicPeriod" startAt="13"/>
            </a:pPr>
            <a:r>
              <a:rPr lang="en-US" sz="2000" b="0" i="0" u="none" strike="noStrike" baseline="0" smtClean="0">
                <a:solidFill>
                  <a:srgbClr val="000000"/>
                </a:solidFill>
                <a:latin typeface="Segoe"/>
                <a:ea typeface="ＭＳ ゴシック"/>
              </a:rPr>
              <a:t>Select </a:t>
            </a:r>
            <a:r>
              <a:rPr lang="en-US" sz="2000" b="1" i="1" u="none" strike="noStrike" baseline="0" smtClean="0">
                <a:solidFill>
                  <a:prstClr val="black"/>
                </a:solidFill>
                <a:latin typeface="Segoe"/>
                <a:ea typeface="ＭＳ ゴシック"/>
              </a:rPr>
              <a:t>Last_Name</a:t>
            </a:r>
            <a:r>
              <a:rPr lang="en-US" sz="2000" b="0" i="0" u="none" strike="noStrike" baseline="0" smtClean="0">
                <a:solidFill>
                  <a:srgbClr val="000000"/>
                </a:solidFill>
                <a:latin typeface="Segoe"/>
                <a:ea typeface="ＭＳ ゴシック"/>
              </a:rPr>
              <a:t> to insert the &lt;&lt;Last_Name&gt;&gt; field code in the document.</a:t>
            </a:r>
          </a:p>
          <a:p>
            <a:pPr lvl="1" rtl="0">
              <a:buAutoNum type="arabicPeriod" startAt="13"/>
            </a:pPr>
            <a:r>
              <a:rPr lang="en-US" sz="2000" b="0" i="0" u="none" strike="noStrike" baseline="0" smtClean="0">
                <a:solidFill>
                  <a:srgbClr val="000000"/>
                </a:solidFill>
                <a:latin typeface="Segoe"/>
                <a:ea typeface="ＭＳ ゴシック"/>
              </a:rPr>
              <a:t>Press </a:t>
            </a:r>
            <a:r>
              <a:rPr lang="en-US" sz="2000" b="1" i="0" u="none" strike="noStrike" baseline="0" smtClean="0">
                <a:solidFill>
                  <a:prstClr val="black"/>
                </a:solidFill>
                <a:latin typeface="Segoe"/>
                <a:ea typeface="ＭＳ ゴシック"/>
              </a:rPr>
              <a:t>Enter</a:t>
            </a:r>
            <a:r>
              <a:rPr lang="en-US" sz="2000" b="0" i="0" u="none" strike="noStrike" baseline="0" smtClean="0">
                <a:solidFill>
                  <a:srgbClr val="000000"/>
                </a:solidFill>
                <a:latin typeface="Segoe"/>
                <a:ea typeface="ＭＳ ゴシック"/>
              </a:rPr>
              <a:t> to create a blank line.</a:t>
            </a:r>
          </a:p>
          <a:p>
            <a:pPr lvl="1">
              <a:buFont typeface="+mj-lt"/>
              <a:buAutoNum type="arabicPeriod" startAt="17"/>
            </a:pPr>
            <a:r>
              <a:rPr lang="en-US" sz="2000">
                <a:solidFill>
                  <a:srgbClr val="000000"/>
                </a:solidFill>
                <a:latin typeface="Segoe"/>
                <a:ea typeface="ＭＳ ゴシック"/>
              </a:rPr>
              <a:t>Click the drop</a:t>
            </a:r>
            <a:r>
              <a:rPr lang="en-US" sz="2000">
                <a:solidFill>
                  <a:srgbClr val="000000"/>
                </a:solidFill>
                <a:latin typeface="Times New Roman"/>
                <a:ea typeface="ＭＳ ゴシック"/>
              </a:rPr>
              <a:t>-</a:t>
            </a:r>
            <a:r>
              <a:rPr lang="en-US" sz="2000">
                <a:solidFill>
                  <a:srgbClr val="000000"/>
                </a:solidFill>
                <a:latin typeface="Segoe"/>
                <a:ea typeface="ＭＳ ゴシック"/>
              </a:rPr>
              <a:t>down arrow by the Insert Merge Field and select </a:t>
            </a:r>
            <a:r>
              <a:rPr lang="en-US" sz="2000" b="1" i="1">
                <a:solidFill>
                  <a:prstClr val="black"/>
                </a:solidFill>
                <a:latin typeface="Segoe"/>
                <a:ea typeface="ＭＳ ゴシック"/>
              </a:rPr>
              <a:t>Address_Line</a:t>
            </a:r>
            <a:r>
              <a:rPr lang="en-US" sz="2000">
                <a:solidFill>
                  <a:srgbClr val="000000"/>
                </a:solidFill>
                <a:latin typeface="Segoe"/>
                <a:ea typeface="ＭＳ ゴシック"/>
              </a:rPr>
              <a:t> to insert the &lt;&lt;Address_Line&gt;&gt; field code in the document.</a:t>
            </a:r>
          </a:p>
          <a:p>
            <a:pPr lvl="1">
              <a:buAutoNum type="arabicPeriod" startAt="17"/>
            </a:pPr>
            <a:r>
              <a:rPr lang="en-US" sz="2000">
                <a:solidFill>
                  <a:srgbClr val="000000"/>
                </a:solidFill>
                <a:latin typeface="Segoe"/>
                <a:ea typeface="ＭＳ ゴシック"/>
              </a:rPr>
              <a:t>Press </a:t>
            </a:r>
            <a:r>
              <a:rPr lang="en-US" sz="2000" b="1">
                <a:solidFill>
                  <a:prstClr val="black"/>
                </a:solidFill>
                <a:latin typeface="Segoe"/>
                <a:ea typeface="ＭＳ ゴシック"/>
              </a:rPr>
              <a:t>Enter</a:t>
            </a:r>
            <a:r>
              <a:rPr lang="en-US" sz="2000">
                <a:solidFill>
                  <a:srgbClr val="000000"/>
                </a:solidFill>
                <a:latin typeface="Segoe"/>
                <a:ea typeface="ＭＳ ゴシック"/>
              </a:rPr>
              <a:t> to create a blank line.</a:t>
            </a:r>
          </a:p>
          <a:p>
            <a:pPr lvl="1">
              <a:buAutoNum type="arabicPeriod" startAt="17"/>
            </a:pPr>
            <a:r>
              <a:rPr lang="en-US" sz="2000">
                <a:solidFill>
                  <a:srgbClr val="000000"/>
                </a:solidFill>
                <a:latin typeface="Segoe"/>
                <a:ea typeface="ＭＳ ゴシック"/>
              </a:rPr>
              <a:t>Click the drop</a:t>
            </a:r>
            <a:r>
              <a:rPr lang="en-US" sz="2000">
                <a:solidFill>
                  <a:srgbClr val="000000"/>
                </a:solidFill>
                <a:latin typeface="Times New Roman"/>
                <a:ea typeface="ＭＳ ゴシック"/>
              </a:rPr>
              <a:t>-</a:t>
            </a:r>
            <a:r>
              <a:rPr lang="en-US" sz="2000">
                <a:solidFill>
                  <a:srgbClr val="000000"/>
                </a:solidFill>
                <a:latin typeface="Segoe"/>
                <a:ea typeface="ＭＳ ゴシック"/>
              </a:rPr>
              <a:t>down arrow by the Insert Merge Field and select City to insert the &lt;&lt;City&gt;&gt; field code in the document.</a:t>
            </a:r>
          </a:p>
          <a:p>
            <a:pPr lvl="1" rtl="0">
              <a:buAutoNum type="arabicPeriod" startAt="13"/>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1335538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Excel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buFont typeface="+mj-lt"/>
              <a:buAutoNum type="arabicPeriod" startAt="20"/>
            </a:pPr>
            <a:r>
              <a:rPr lang="en-US" b="0" i="0" u="none" strike="noStrike" baseline="0" smtClean="0">
                <a:solidFill>
                  <a:srgbClr val="000000"/>
                </a:solidFill>
                <a:latin typeface="Segoe"/>
                <a:ea typeface="ＭＳ ゴシック"/>
              </a:rPr>
              <a:t>Type a comma after &lt;&lt;City&gt;&gt; and press the </a:t>
            </a:r>
            <a:r>
              <a:rPr lang="en-US" b="1" i="0" u="none" strike="noStrike" baseline="0" smtClean="0">
                <a:solidFill>
                  <a:prstClr val="black"/>
                </a:solidFill>
                <a:latin typeface="Segoe"/>
                <a:ea typeface="ＭＳ ゴシック"/>
              </a:rPr>
              <a:t>spacebar</a:t>
            </a:r>
            <a:r>
              <a:rPr lang="en-US" b="0" i="0" u="none" strike="noStrike" baseline="0" smtClean="0">
                <a:solidFill>
                  <a:srgbClr val="000000"/>
                </a:solidFill>
                <a:latin typeface="Segoe"/>
                <a:ea typeface="ＭＳ ゴシック"/>
              </a:rPr>
              <a:t> once.</a:t>
            </a:r>
          </a:p>
          <a:p>
            <a:pPr lvl="1">
              <a:lnSpc>
                <a:spcPct val="90000"/>
              </a:lnSpc>
              <a:buFont typeface="+mj-lt"/>
              <a:buAutoNum type="arabicPeriod" startAt="21"/>
            </a:pPr>
            <a:r>
              <a:rPr lang="en-US">
                <a:solidFill>
                  <a:srgbClr val="000000"/>
                </a:solidFill>
                <a:latin typeface="Segoe"/>
                <a:ea typeface="ＭＳ ゴシック"/>
              </a:rPr>
              <a:t>Click the drop</a:t>
            </a:r>
            <a:r>
              <a:rPr lang="en-US">
                <a:solidFill>
                  <a:srgbClr val="000000"/>
                </a:solidFill>
                <a:latin typeface="Times New Roman"/>
                <a:ea typeface="ＭＳ ゴシック"/>
              </a:rPr>
              <a:t>-</a:t>
            </a:r>
            <a:r>
              <a:rPr lang="en-US">
                <a:solidFill>
                  <a:srgbClr val="000000"/>
                </a:solidFill>
                <a:latin typeface="Segoe"/>
                <a:ea typeface="ＭＳ ゴシック"/>
              </a:rPr>
              <a:t>down arrow by the Insert Merge Field and select </a:t>
            </a:r>
            <a:r>
              <a:rPr lang="en-US" b="1">
                <a:solidFill>
                  <a:prstClr val="black"/>
                </a:solidFill>
                <a:latin typeface="Segoe"/>
                <a:ea typeface="ＭＳ ゴシック"/>
              </a:rPr>
              <a:t>State</a:t>
            </a:r>
            <a:r>
              <a:rPr lang="en-US">
                <a:solidFill>
                  <a:srgbClr val="000000"/>
                </a:solidFill>
                <a:latin typeface="Segoe"/>
                <a:ea typeface="ＭＳ ゴシック"/>
              </a:rPr>
              <a:t> to insert the &lt;&lt;State&gt;&gt; field code in the document; press the </a:t>
            </a:r>
            <a:r>
              <a:rPr lang="en-US" b="1">
                <a:solidFill>
                  <a:prstClr val="black"/>
                </a:solidFill>
                <a:latin typeface="Segoe"/>
                <a:ea typeface="ＭＳ ゴシック"/>
              </a:rPr>
              <a:t>spacebar</a:t>
            </a:r>
            <a:r>
              <a:rPr lang="en-US">
                <a:solidFill>
                  <a:srgbClr val="000000"/>
                </a:solidFill>
                <a:latin typeface="Segoe"/>
                <a:ea typeface="ＭＳ ゴシック"/>
              </a:rPr>
              <a:t> once.</a:t>
            </a:r>
          </a:p>
          <a:p>
            <a:pPr lvl="1">
              <a:lnSpc>
                <a:spcPct val="90000"/>
              </a:lnSpc>
              <a:buAutoNum type="arabicPeriod" startAt="21"/>
            </a:pPr>
            <a:r>
              <a:rPr lang="en-US">
                <a:solidFill>
                  <a:srgbClr val="000000"/>
                </a:solidFill>
                <a:latin typeface="Segoe"/>
                <a:ea typeface="ＭＳ ゴシック"/>
              </a:rPr>
              <a:t>Click the drop</a:t>
            </a:r>
            <a:r>
              <a:rPr lang="en-US">
                <a:solidFill>
                  <a:srgbClr val="000000"/>
                </a:solidFill>
                <a:latin typeface="Times New Roman"/>
                <a:ea typeface="ＭＳ ゴシック"/>
              </a:rPr>
              <a:t>-</a:t>
            </a:r>
            <a:r>
              <a:rPr lang="en-US">
                <a:solidFill>
                  <a:srgbClr val="000000"/>
                </a:solidFill>
                <a:latin typeface="Segoe"/>
                <a:ea typeface="ＭＳ ゴシック"/>
              </a:rPr>
              <a:t>down arrow by the Insert Merge Field and select </a:t>
            </a:r>
            <a:r>
              <a:rPr lang="en-US" b="1">
                <a:solidFill>
                  <a:prstClr val="black"/>
                </a:solidFill>
                <a:latin typeface="Segoe"/>
                <a:ea typeface="ＭＳ ゴシック"/>
              </a:rPr>
              <a:t>Zip_Code</a:t>
            </a:r>
            <a:r>
              <a:rPr lang="en-US">
                <a:solidFill>
                  <a:srgbClr val="000000"/>
                </a:solidFill>
                <a:latin typeface="Segoe"/>
                <a:ea typeface="ＭＳ ゴシック"/>
              </a:rPr>
              <a:t> to insert the &lt;&lt;Zip_Code&gt;&gt; field code in the document.</a:t>
            </a:r>
          </a:p>
          <a:p>
            <a:pPr lvl="1">
              <a:lnSpc>
                <a:spcPct val="90000"/>
              </a:lnSpc>
              <a:buAutoNum type="arabicPeriod" startAt="21"/>
            </a:pPr>
            <a:r>
              <a:rPr lang="en-US">
                <a:solidFill>
                  <a:srgbClr val="000000"/>
                </a:solidFill>
                <a:latin typeface="Segoe"/>
                <a:ea typeface="ＭＳ ゴシック"/>
              </a:rPr>
              <a:t>Press </a:t>
            </a:r>
            <a:r>
              <a:rPr lang="en-US" b="1">
                <a:solidFill>
                  <a:prstClr val="black"/>
                </a:solidFill>
                <a:latin typeface="Segoe"/>
                <a:ea typeface="ＭＳ ゴシック"/>
              </a:rPr>
              <a:t>Enter</a:t>
            </a:r>
            <a:r>
              <a:rPr lang="en-US">
                <a:solidFill>
                  <a:srgbClr val="000000"/>
                </a:solidFill>
                <a:latin typeface="Segoe"/>
                <a:ea typeface="ＭＳ ゴシック"/>
              </a:rPr>
              <a:t> once to create a blank line.</a:t>
            </a:r>
          </a:p>
          <a:p>
            <a:pPr lvl="1">
              <a:lnSpc>
                <a:spcPct val="90000"/>
              </a:lnSpc>
              <a:buAutoNum type="arabicPeriod" startAt="21"/>
            </a:pPr>
            <a:r>
              <a:rPr lang="en-US">
                <a:solidFill>
                  <a:srgbClr val="000000"/>
                </a:solidFill>
                <a:latin typeface="Segoe"/>
                <a:ea typeface="ＭＳ ゴシック"/>
              </a:rPr>
              <a:t>Type </a:t>
            </a:r>
            <a:r>
              <a:rPr lang="en-US" b="1">
                <a:solidFill>
                  <a:prstClr val="black"/>
                </a:solidFill>
                <a:latin typeface="Segoe"/>
                <a:ea typeface="ＭＳ ゴシック"/>
              </a:rPr>
              <a:t>Dear</a:t>
            </a:r>
            <a:r>
              <a:rPr lang="en-US">
                <a:solidFill>
                  <a:srgbClr val="000000"/>
                </a:solidFill>
                <a:latin typeface="Segoe"/>
                <a:ea typeface="ＭＳ ゴシック"/>
              </a:rPr>
              <a:t> and press the </a:t>
            </a:r>
            <a:r>
              <a:rPr lang="en-US" b="1">
                <a:solidFill>
                  <a:prstClr val="black"/>
                </a:solidFill>
                <a:latin typeface="Segoe"/>
                <a:ea typeface="ＭＳ ゴシック"/>
              </a:rPr>
              <a:t>spacebar</a:t>
            </a:r>
            <a:r>
              <a:rPr lang="en-US">
                <a:solidFill>
                  <a:srgbClr val="000000"/>
                </a:solidFill>
                <a:latin typeface="Segoe"/>
                <a:ea typeface="ＭＳ ゴシック"/>
              </a:rPr>
              <a:t> once.</a:t>
            </a:r>
          </a:p>
          <a:p>
            <a:pPr lvl="1">
              <a:lnSpc>
                <a:spcPct val="90000"/>
              </a:lnSpc>
              <a:buFont typeface="+mj-lt"/>
              <a:buAutoNum type="arabicPeriod" startAt="25"/>
            </a:pPr>
            <a:r>
              <a:rPr lang="en-US">
                <a:solidFill>
                  <a:srgbClr val="000000"/>
                </a:solidFill>
                <a:latin typeface="Segoe"/>
                <a:ea typeface="ＭＳ ゴシック"/>
              </a:rPr>
              <a:t>Click the drop</a:t>
            </a:r>
            <a:r>
              <a:rPr lang="en-US">
                <a:solidFill>
                  <a:srgbClr val="000000"/>
                </a:solidFill>
                <a:latin typeface="Times New Roman"/>
                <a:ea typeface="ＭＳ ゴシック"/>
              </a:rPr>
              <a:t>-</a:t>
            </a:r>
            <a:r>
              <a:rPr lang="en-US">
                <a:solidFill>
                  <a:srgbClr val="000000"/>
                </a:solidFill>
                <a:latin typeface="Segoe"/>
                <a:ea typeface="ＭＳ ゴシック"/>
              </a:rPr>
              <a:t>down arrow by the Insert Merge Field and select </a:t>
            </a:r>
            <a:r>
              <a:rPr lang="en-US" b="1" i="1">
                <a:solidFill>
                  <a:prstClr val="black"/>
                </a:solidFill>
                <a:latin typeface="Segoe"/>
                <a:ea typeface="ＭＳ ゴシック"/>
              </a:rPr>
              <a:t>First_Name</a:t>
            </a:r>
            <a:r>
              <a:rPr lang="en-US">
                <a:solidFill>
                  <a:srgbClr val="000000"/>
                </a:solidFill>
                <a:latin typeface="Segoe"/>
                <a:ea typeface="ＭＳ ゴシック"/>
              </a:rPr>
              <a:t> to insert in the document.</a:t>
            </a:r>
          </a:p>
          <a:p>
            <a:pPr lvl="1">
              <a:lnSpc>
                <a:spcPct val="90000"/>
              </a:lnSpc>
              <a:buAutoNum type="arabicPeriod" startAt="25"/>
            </a:pPr>
            <a:r>
              <a:rPr lang="en-US">
                <a:solidFill>
                  <a:srgbClr val="000000"/>
                </a:solidFill>
                <a:latin typeface="Segoe"/>
                <a:ea typeface="ＭＳ ゴシック"/>
              </a:rPr>
              <a:t>Press the </a:t>
            </a:r>
            <a:r>
              <a:rPr lang="en-US" b="1">
                <a:solidFill>
                  <a:prstClr val="black"/>
                </a:solidFill>
                <a:latin typeface="Segoe"/>
                <a:ea typeface="ＭＳ ゴシック"/>
              </a:rPr>
              <a:t>spacebar</a:t>
            </a:r>
            <a:r>
              <a:rPr lang="en-US">
                <a:solidFill>
                  <a:srgbClr val="000000"/>
                </a:solidFill>
                <a:latin typeface="Segoe"/>
                <a:ea typeface="ＭＳ ゴシック"/>
              </a:rPr>
              <a:t> once.</a:t>
            </a:r>
          </a:p>
          <a:p>
            <a:pPr lvl="1">
              <a:lnSpc>
                <a:spcPct val="90000"/>
              </a:lnSpc>
              <a:buAutoNum type="arabicPeriod" startAt="21"/>
            </a:pPr>
            <a:endParaRPr lang="en-US">
              <a:solidFill>
                <a:srgbClr val="000000"/>
              </a:solidFill>
              <a:latin typeface="Segoe"/>
              <a:ea typeface="ＭＳ ゴシック"/>
            </a:endParaRPr>
          </a:p>
          <a:p>
            <a:pPr lvl="1" rtl="0">
              <a:lnSpc>
                <a:spcPct val="90000"/>
              </a:lnSpc>
              <a:buFont typeface="+mj-lt"/>
              <a:buAutoNum type="arabicPeriod" startAt="20"/>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1918382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Excel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buFont typeface="+mj-lt"/>
              <a:buAutoNum type="arabicPeriod" startAt="27"/>
            </a:pPr>
            <a:r>
              <a:rPr lang="en-US" sz="2000" b="0" i="0" u="none" strike="noStrike" baseline="0" smtClean="0">
                <a:solidFill>
                  <a:srgbClr val="000000"/>
                </a:solidFill>
                <a:latin typeface="Segoe"/>
                <a:ea typeface="ＭＳ ゴシック"/>
              </a:rPr>
              <a:t>Click the drop</a:t>
            </a:r>
            <a:r>
              <a:rPr lang="en-US" sz="2000" b="0" i="0" u="none" strike="noStrike" baseline="0" smtClean="0">
                <a:solidFill>
                  <a:srgbClr val="000000"/>
                </a:solidFill>
                <a:latin typeface="Times New Roman"/>
                <a:ea typeface="ＭＳ ゴシック"/>
              </a:rPr>
              <a:t>-</a:t>
            </a:r>
            <a:r>
              <a:rPr lang="en-US" sz="2000" b="0" i="0" u="none" strike="noStrike" baseline="0" smtClean="0">
                <a:solidFill>
                  <a:srgbClr val="000000"/>
                </a:solidFill>
                <a:latin typeface="Segoe"/>
                <a:ea typeface="ＭＳ ゴシック"/>
              </a:rPr>
              <a:t>down arrow by the Insert Merge Field and select </a:t>
            </a:r>
            <a:r>
              <a:rPr lang="en-US" sz="2000" b="1" i="1" u="none" strike="noStrike" baseline="0" smtClean="0">
                <a:solidFill>
                  <a:prstClr val="black"/>
                </a:solidFill>
                <a:latin typeface="Segoe"/>
                <a:ea typeface="ＭＳ ゴシック"/>
              </a:rPr>
              <a:t>Last_Name</a:t>
            </a:r>
            <a:r>
              <a:rPr lang="en-US" sz="2000" b="0" i="0" u="none" strike="noStrike" baseline="0" smtClean="0">
                <a:solidFill>
                  <a:srgbClr val="000000"/>
                </a:solidFill>
                <a:latin typeface="Segoe"/>
                <a:ea typeface="ＭＳ ゴシック"/>
              </a:rPr>
              <a:t> to insert in the document.</a:t>
            </a:r>
          </a:p>
          <a:p>
            <a:pPr lvl="1" rtl="0">
              <a:lnSpc>
                <a:spcPct val="90000"/>
              </a:lnSpc>
              <a:buAutoNum type="arabicPeriod" startAt="27"/>
            </a:pPr>
            <a:r>
              <a:rPr lang="en-US" sz="2000" b="0" i="0" u="none" strike="noStrike" baseline="0" smtClean="0">
                <a:solidFill>
                  <a:srgbClr val="000000"/>
                </a:solidFill>
                <a:latin typeface="Segoe"/>
                <a:ea typeface="ＭＳ ゴシック"/>
              </a:rPr>
              <a:t>Type a colon after &lt;&lt;Last_Name&gt;&gt;.</a:t>
            </a:r>
          </a:p>
          <a:p>
            <a:pPr lvl="1" rtl="0">
              <a:lnSpc>
                <a:spcPct val="90000"/>
              </a:lnSpc>
              <a:buAutoNum type="arabicPeriod" startAt="27"/>
            </a:pPr>
            <a:r>
              <a:rPr lang="en-US" sz="2000" b="0" i="0" u="none" strike="noStrike" baseline="0" smtClean="0">
                <a:solidFill>
                  <a:srgbClr val="000000"/>
                </a:solidFill>
                <a:latin typeface="Segoe"/>
                <a:ea typeface="ＭＳ ゴシック"/>
              </a:rPr>
              <a:t>Notice the spacing between the lines of the field codes. </a:t>
            </a:r>
          </a:p>
          <a:p>
            <a:pPr lvl="1" rtl="0">
              <a:lnSpc>
                <a:spcPct val="90000"/>
              </a:lnSpc>
              <a:buAutoNum type="arabicPeriod" startAt="27"/>
            </a:pPr>
            <a:r>
              <a:rPr lang="en-US" sz="2000" b="0" i="0" u="none" strike="noStrike" baseline="0" smtClean="0">
                <a:solidFill>
                  <a:srgbClr val="000000"/>
                </a:solidFill>
                <a:latin typeface="Segoe"/>
                <a:ea typeface="ＭＳ ゴシック"/>
              </a:rPr>
              <a:t>Select </a:t>
            </a:r>
            <a:r>
              <a:rPr lang="en-US" sz="2000" b="1" i="0" u="none" strike="noStrike" baseline="0" smtClean="0">
                <a:solidFill>
                  <a:prstClr val="black"/>
                </a:solidFill>
                <a:latin typeface="Segoe"/>
                <a:ea typeface="ＭＳ ゴシック"/>
              </a:rPr>
              <a:t>&lt;&lt;First_Name&gt;&gt;</a:t>
            </a:r>
            <a:r>
              <a:rPr lang="en-US" sz="2000" b="0" i="0" u="none" strike="noStrike" baseline="0" smtClean="0">
                <a:solidFill>
                  <a:srgbClr val="000000"/>
                </a:solidFill>
                <a:latin typeface="Segoe"/>
                <a:ea typeface="ＭＳ ゴシック"/>
              </a:rPr>
              <a:t> through </a:t>
            </a:r>
            <a:r>
              <a:rPr lang="en-US" sz="2000" b="1" i="0" u="none" strike="noStrike" baseline="0" smtClean="0">
                <a:solidFill>
                  <a:prstClr val="black"/>
                </a:solidFill>
                <a:latin typeface="Segoe"/>
                <a:ea typeface="ＭＳ ゴシック"/>
              </a:rPr>
              <a:t>&lt;&lt;Zip_Code&gt;&gt;</a:t>
            </a:r>
            <a:r>
              <a:rPr lang="en-US" sz="2000" b="0" i="0" u="none" strike="noStrike" baseline="0" smtClean="0">
                <a:solidFill>
                  <a:srgbClr val="000000"/>
                </a:solidFill>
                <a:latin typeface="Times New Roman"/>
                <a:ea typeface="ＭＳ ゴシック"/>
              </a:rPr>
              <a:t>.</a:t>
            </a:r>
          </a:p>
          <a:p>
            <a:pPr lvl="1">
              <a:lnSpc>
                <a:spcPct val="90000"/>
              </a:lnSpc>
              <a:buFont typeface="+mj-lt"/>
              <a:buAutoNum type="arabicPeriod" startAt="31"/>
            </a:pPr>
            <a:r>
              <a:rPr lang="en-US" sz="2000">
                <a:solidFill>
                  <a:srgbClr val="000000"/>
                </a:solidFill>
                <a:latin typeface="Segoe"/>
                <a:ea typeface="ＭＳ ゴシック"/>
              </a:rPr>
              <a:t>In the Page Layout tab, decrease the Spacing Before to </a:t>
            </a:r>
            <a:r>
              <a:rPr lang="en-US" sz="2000" b="1">
                <a:solidFill>
                  <a:prstClr val="black"/>
                </a:solidFill>
                <a:latin typeface="Segoe"/>
                <a:ea typeface="ＭＳ ゴシック"/>
              </a:rPr>
              <a:t>zero</a:t>
            </a:r>
            <a:r>
              <a:rPr lang="en-US" sz="2000">
                <a:solidFill>
                  <a:srgbClr val="000000"/>
                </a:solidFill>
                <a:latin typeface="Segoe"/>
                <a:ea typeface="ＭＳ ゴシック"/>
              </a:rPr>
              <a:t> and change the top margin to </a:t>
            </a:r>
            <a:r>
              <a:rPr lang="en-US" sz="2000" b="1">
                <a:solidFill>
                  <a:prstClr val="black"/>
                </a:solidFill>
                <a:latin typeface="Segoe"/>
                <a:ea typeface="ＭＳ ゴシック"/>
              </a:rPr>
              <a:t>2</a:t>
            </a:r>
            <a:r>
              <a:rPr lang="en-US" sz="2000">
                <a:solidFill>
                  <a:srgbClr val="000000"/>
                </a:solidFill>
                <a:latin typeface="Segoe"/>
                <a:ea typeface="ＭＳ ゴシック"/>
              </a:rPr>
              <a:t>". Preview the results before finishing the merge.</a:t>
            </a:r>
          </a:p>
          <a:p>
            <a:pPr lvl="1">
              <a:lnSpc>
                <a:spcPct val="90000"/>
              </a:lnSpc>
              <a:buAutoNum type="arabicPeriod" startAt="31"/>
            </a:pPr>
            <a:r>
              <a:rPr lang="en-US" sz="2000">
                <a:solidFill>
                  <a:srgbClr val="000000"/>
                </a:solidFill>
                <a:latin typeface="Segoe"/>
                <a:ea typeface="ＭＳ ゴシック"/>
              </a:rPr>
              <a:t>Click the </a:t>
            </a:r>
            <a:r>
              <a:rPr lang="en-US" sz="2000" b="1">
                <a:solidFill>
                  <a:prstClr val="black"/>
                </a:solidFill>
                <a:latin typeface="Segoe"/>
                <a:ea typeface="ＭＳ ゴシック"/>
              </a:rPr>
              <a:t>Finish &amp; Merge</a:t>
            </a:r>
            <a:r>
              <a:rPr lang="en-US" sz="2000">
                <a:solidFill>
                  <a:srgbClr val="000000"/>
                </a:solidFill>
                <a:latin typeface="Segoe"/>
                <a:ea typeface="ＭＳ ゴシック"/>
              </a:rPr>
              <a:t> button, and then click </a:t>
            </a:r>
            <a:r>
              <a:rPr lang="en-US" sz="2000" b="1">
                <a:solidFill>
                  <a:prstClr val="black"/>
                </a:solidFill>
                <a:latin typeface="Segoe"/>
                <a:ea typeface="ＭＳ ゴシック"/>
              </a:rPr>
              <a:t>Edit Individual</a:t>
            </a:r>
            <a:r>
              <a:rPr lang="en-US" sz="2000">
                <a:solidFill>
                  <a:srgbClr val="000000"/>
                </a:solidFill>
                <a:latin typeface="Segoe"/>
                <a:ea typeface="ＭＳ ゴシック"/>
              </a:rPr>
              <a:t> </a:t>
            </a:r>
            <a:r>
              <a:rPr lang="en-US" sz="2000" b="1">
                <a:solidFill>
                  <a:prstClr val="black"/>
                </a:solidFill>
                <a:latin typeface="Segoe"/>
                <a:ea typeface="ＭＳ ゴシック"/>
              </a:rPr>
              <a:t>Documents</a:t>
            </a:r>
            <a:r>
              <a:rPr lang="en-US" sz="2000">
                <a:solidFill>
                  <a:srgbClr val="000000"/>
                </a:solidFill>
                <a:latin typeface="Times New Roman"/>
                <a:ea typeface="ＭＳ ゴシック"/>
              </a:rPr>
              <a:t>.</a:t>
            </a:r>
          </a:p>
          <a:p>
            <a:pPr lvl="1">
              <a:lnSpc>
                <a:spcPct val="90000"/>
              </a:lnSpc>
              <a:buAutoNum type="arabicPeriod" startAt="31"/>
            </a:pPr>
            <a:r>
              <a:rPr lang="en-US" sz="2000">
                <a:solidFill>
                  <a:srgbClr val="000000"/>
                </a:solidFill>
                <a:latin typeface="Segoe"/>
                <a:ea typeface="ＭＳ ゴシック"/>
              </a:rPr>
              <a:t>In the </a:t>
            </a:r>
            <a:r>
              <a:rPr lang="en-US" sz="2000" i="1">
                <a:solidFill>
                  <a:srgbClr val="000000"/>
                </a:solidFill>
                <a:latin typeface="Segoe"/>
                <a:ea typeface="ＭＳ ゴシック"/>
              </a:rPr>
              <a:t>Merge to New Document</a:t>
            </a:r>
            <a:r>
              <a:rPr lang="en-US" sz="2000">
                <a:solidFill>
                  <a:srgbClr val="000000"/>
                </a:solidFill>
                <a:latin typeface="Segoe"/>
                <a:ea typeface="ＭＳ ゴシック"/>
              </a:rPr>
              <a:t> dialog box, keep the defaults and click </a:t>
            </a:r>
            <a:r>
              <a:rPr lang="en-US" sz="2000" b="1">
                <a:solidFill>
                  <a:prstClr val="black"/>
                </a:solidFill>
                <a:latin typeface="Segoe"/>
                <a:ea typeface="ＭＳ ゴシック"/>
              </a:rPr>
              <a:t>OK</a:t>
            </a:r>
            <a:r>
              <a:rPr lang="en-US" sz="2000">
                <a:solidFill>
                  <a:srgbClr val="000000"/>
                </a:solidFill>
                <a:latin typeface="Segoe"/>
                <a:ea typeface="ＭＳ ゴシック"/>
              </a:rPr>
              <a:t>. The document opens a new screen with the merged document displaying all records.</a:t>
            </a:r>
          </a:p>
          <a:p>
            <a:pPr lvl="1">
              <a:lnSpc>
                <a:spcPct val="90000"/>
              </a:lnSpc>
              <a:buAutoNum type="arabicPeriod" startAt="31"/>
            </a:pPr>
            <a:r>
              <a:rPr lang="en-US" sz="2000">
                <a:solidFill>
                  <a:prstClr val="black"/>
                </a:solidFill>
                <a:latin typeface="Segoe"/>
                <a:ea typeface="ＭＳ ゴシック"/>
              </a:rPr>
              <a:t> </a:t>
            </a:r>
            <a:r>
              <a:rPr lang="en-US" sz="2000" b="1">
                <a:solidFill>
                  <a:prstClr val="black"/>
                </a:solidFill>
                <a:latin typeface="Segoe"/>
                <a:ea typeface="ＭＳ ゴシック"/>
              </a:rPr>
              <a:t>SAVE</a:t>
            </a:r>
            <a:r>
              <a:rPr lang="en-US" sz="2000">
                <a:solidFill>
                  <a:srgbClr val="000000"/>
                </a:solidFill>
                <a:latin typeface="Segoe"/>
                <a:ea typeface="ＭＳ ゴシック"/>
              </a:rPr>
              <a:t> the document as </a:t>
            </a:r>
            <a:r>
              <a:rPr lang="en-US" sz="2000" b="1" i="1">
                <a:solidFill>
                  <a:prstClr val="black"/>
                </a:solidFill>
                <a:latin typeface="Segoe"/>
                <a:ea typeface="ＭＳ ゴシック"/>
              </a:rPr>
              <a:t>Merged Academic Scholarship</a:t>
            </a:r>
            <a:r>
              <a:rPr lang="en-US" sz="2000">
                <a:solidFill>
                  <a:srgbClr val="000000"/>
                </a:solidFill>
                <a:latin typeface="Segoe"/>
                <a:ea typeface="ＭＳ ゴシック"/>
              </a:rPr>
              <a:t> in the lesson folder on your flash drive, and then </a:t>
            </a:r>
            <a:r>
              <a:rPr lang="en-US" sz="2000" b="1">
                <a:solidFill>
                  <a:prstClr val="black"/>
                </a:solidFill>
                <a:latin typeface="Segoe"/>
                <a:ea typeface="ＭＳ ゴシック"/>
              </a:rPr>
              <a:t>CLOSE</a:t>
            </a:r>
            <a:r>
              <a:rPr lang="en-US" sz="2000">
                <a:solidFill>
                  <a:srgbClr val="000000"/>
                </a:solidFill>
                <a:latin typeface="Segoe"/>
                <a:ea typeface="ＭＳ ゴシック"/>
              </a:rPr>
              <a:t> the file.</a:t>
            </a:r>
          </a:p>
          <a:p>
            <a:pPr lvl="1" rtl="0">
              <a:lnSpc>
                <a:spcPct val="90000"/>
              </a:lnSpc>
              <a:buAutoNum type="arabicPeriod" startAt="27"/>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spTree>
    <p:extLst>
      <p:ext uri="{BB962C8B-B14F-4D97-AF65-F5344CB8AC3E}">
        <p14:creationId xmlns:p14="http://schemas.microsoft.com/office/powerpoint/2010/main" val="145278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Excel</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5"/>
            </a:pPr>
            <a:r>
              <a:rPr lang="en-US" b="0" i="0" u="none" strike="noStrike" baseline="0" smtClean="0">
                <a:solidFill>
                  <a:srgbClr val="000000"/>
                </a:solidFill>
                <a:latin typeface="Segoe"/>
                <a:ea typeface="ＭＳ ゴシック"/>
              </a:rPr>
              <a:t>Make sure you turn off the Preview results so that the field codes are displayed in the main document and close the Mail Merge pane. </a:t>
            </a:r>
          </a:p>
          <a:p>
            <a:pPr lvl="1" rtl="0">
              <a:buAutoNum type="arabicPeriod" startAt="35"/>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main document as </a:t>
            </a:r>
            <a:r>
              <a:rPr lang="en-US" b="1" i="1" u="none" strike="noStrike" baseline="0" smtClean="0">
                <a:solidFill>
                  <a:prstClr val="black"/>
                </a:solidFill>
                <a:latin typeface="Segoe"/>
                <a:ea typeface="ＭＳ ゴシック"/>
              </a:rPr>
              <a:t>Academic Scholarship Letter</a:t>
            </a:r>
            <a:r>
              <a:rPr lang="en-US" b="0" i="0" u="none" strike="noStrike" baseline="0" smtClean="0">
                <a:solidFill>
                  <a:srgbClr val="000000"/>
                </a:solidFill>
                <a:latin typeface="Segoe"/>
                <a:ea typeface="ＭＳ ゴシック"/>
              </a:rPr>
              <a:t> in the lesson folder on your flash drive, and then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file. </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347007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2: Select the Starting 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0" i="0" u="none" strike="noStrike" baseline="0" smtClean="0">
                <a:solidFill>
                  <a:srgbClr val="000000"/>
                </a:solidFill>
                <a:latin typeface="Segoe"/>
                <a:ea typeface="ＭＳ ゴシック"/>
              </a:rPr>
              <a:t>This step contains three options on setting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up the letter. You open an existing document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in the lesson folder.</a:t>
            </a:r>
          </a:p>
          <a:p>
            <a:pPr lvl="1" rtl="0">
              <a:buFont typeface="+mj-lt"/>
              <a:buAutoNum type="arabicPeriod" startAt="2"/>
            </a:pPr>
            <a:r>
              <a:rPr lang="en-US" sz="2000" b="0" i="0" u="none" strike="noStrike" baseline="0" smtClean="0">
                <a:solidFill>
                  <a:srgbClr val="000000"/>
                </a:solidFill>
                <a:latin typeface="Segoe"/>
                <a:ea typeface="ＭＳ ゴシック"/>
              </a:rPr>
              <a:t>Below the </a:t>
            </a:r>
            <a:r>
              <a:rPr lang="en-US" sz="2000" b="0" i="1" u="none" strike="noStrike" baseline="0" smtClean="0">
                <a:solidFill>
                  <a:srgbClr val="000000"/>
                </a:solidFill>
                <a:latin typeface="Segoe"/>
                <a:ea typeface="ＭＳ ゴシック"/>
              </a:rPr>
              <a:t>Select starting document </a:t>
            </a:r>
            <a:br>
              <a:rPr lang="en-US" sz="2000" b="0" i="1"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section, click the </a:t>
            </a:r>
            <a:r>
              <a:rPr lang="en-US" sz="2000" b="1" i="0" u="none" strike="noStrike" baseline="0" smtClean="0">
                <a:solidFill>
                  <a:prstClr val="black"/>
                </a:solidFill>
                <a:latin typeface="Segoe"/>
                <a:ea typeface="ＭＳ ゴシック"/>
              </a:rPr>
              <a:t>Start from existing</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1" i="0" u="none" strike="noStrike" baseline="0" smtClean="0">
                <a:solidFill>
                  <a:prstClr val="black"/>
                </a:solidFill>
                <a:latin typeface="Segoe"/>
                <a:ea typeface="ＭＳ ゴシック"/>
              </a:rPr>
              <a:t>document</a:t>
            </a:r>
            <a:r>
              <a:rPr lang="en-US" sz="2000" b="0" i="0" u="none" strike="noStrike" baseline="0" smtClean="0">
                <a:solidFill>
                  <a:srgbClr val="000000"/>
                </a:solidFill>
                <a:latin typeface="Segoe"/>
                <a:ea typeface="ＭＳ ゴシック"/>
              </a:rPr>
              <a:t> radio button</a:t>
            </a:r>
            <a:r>
              <a:rPr lang="en-US" sz="2000" b="0" i="0" u="none" strike="noStrike" baseline="0" smtClean="0">
                <a:solidFill>
                  <a:srgbClr val="000000"/>
                </a:solidFill>
                <a:latin typeface="Times New Roman"/>
                <a:ea typeface="ＭＳ ゴシック"/>
              </a:rPr>
              <a:t>.</a:t>
            </a:r>
          </a:p>
          <a:p>
            <a:pPr lvl="1" rtl="0">
              <a:buAutoNum type="arabicPeriod" startAt="2"/>
            </a:pPr>
            <a:r>
              <a:rPr lang="en-US" sz="2000" b="0" i="0" u="none" strike="noStrike" baseline="0" smtClean="0">
                <a:solidFill>
                  <a:srgbClr val="000000"/>
                </a:solidFill>
                <a:latin typeface="Segoe"/>
                <a:ea typeface="ＭＳ ゴシック"/>
              </a:rPr>
              <a:t>Below the section, </a:t>
            </a:r>
            <a:r>
              <a:rPr lang="en-US" sz="2000" b="0" i="1" u="none" strike="noStrike" baseline="0" smtClean="0">
                <a:solidFill>
                  <a:srgbClr val="000000"/>
                </a:solidFill>
                <a:latin typeface="Segoe"/>
                <a:ea typeface="ＭＳ ゴシック"/>
              </a:rPr>
              <a:t>Start from existing</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the Open button as shown at</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right. The </a:t>
            </a:r>
            <a:r>
              <a:rPr lang="en-US" sz="2000" b="0" i="1" u="none" strike="noStrike" baseline="0" smtClean="0">
                <a:solidFill>
                  <a:srgbClr val="000000"/>
                </a:solidFill>
                <a:latin typeface="Segoe"/>
                <a:ea typeface="ＭＳ ゴシック"/>
              </a:rPr>
              <a:t>Open</a:t>
            </a:r>
            <a:r>
              <a:rPr lang="en-US" sz="2000" b="0" i="0" u="none" strike="noStrike" baseline="0" smtClean="0">
                <a:solidFill>
                  <a:srgbClr val="000000"/>
                </a:solidFill>
                <a:latin typeface="Segoe"/>
                <a:ea typeface="ＭＳ ゴシック"/>
              </a:rPr>
              <a:t> dialog box displays.</a:t>
            </a:r>
            <a:br>
              <a:rPr lang="en-US" sz="2000" b="0" i="0" u="none" strike="noStrike" baseline="0" smtClean="0">
                <a:solidFill>
                  <a:srgbClr val="000000"/>
                </a:solidFill>
                <a:latin typeface="Segoe"/>
                <a:ea typeface="ＭＳ ゴシック"/>
              </a:rPr>
            </a:br>
            <a:endParaRPr lang="en-US" sz="2000" b="0" i="0" u="none" strike="noStrike" baseline="0" smtClean="0">
              <a:solidFill>
                <a:srgbClr val="000000"/>
              </a:solidFill>
              <a:latin typeface="ITC Officina Sans Bold"/>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7" name="Picture 6" descr="1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400" y="1752600"/>
            <a:ext cx="2380226" cy="4216400"/>
          </a:xfrm>
          <a:prstGeom prst="rect">
            <a:avLst/>
          </a:prstGeom>
        </p:spPr>
      </p:pic>
    </p:spTree>
    <p:extLst>
      <p:ext uri="{BB962C8B-B14F-4D97-AF65-F5344CB8AC3E}">
        <p14:creationId xmlns:p14="http://schemas.microsoft.com/office/powerpoint/2010/main" val="3467392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Access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a:t>
            </a:r>
            <a:r>
              <a:rPr lang="en-US" b="1" i="0" u="none" strike="noStrike" baseline="0" smtClean="0">
                <a:latin typeface="Segoe"/>
                <a:ea typeface="ＭＳ ゴシック"/>
              </a:rPr>
              <a:t> </a:t>
            </a:r>
            <a:r>
              <a:rPr lang="en-US" b="1" i="1" u="none" strike="noStrike" baseline="0" smtClean="0">
                <a:latin typeface="Segoe"/>
                <a:ea typeface="ＭＳ ゴシック"/>
              </a:rPr>
              <a:t>Scholarship</a:t>
            </a:r>
            <a:r>
              <a:rPr lang="en-US" b="1" i="0" u="none" strike="noStrike" baseline="0" smtClean="0">
                <a:latin typeface="Segoe"/>
                <a:ea typeface="ＭＳ ゴシック"/>
              </a:rPr>
              <a:t> </a:t>
            </a:r>
            <a:r>
              <a:rPr lang="en-US" b="0" i="0" u="none" strike="noStrike" baseline="0" smtClean="0">
                <a:latin typeface="Segoe"/>
                <a:ea typeface="ＭＳ ゴシック"/>
              </a:rPr>
              <a:t>document from the lesson folder.</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Start Mail Merge</a:t>
            </a:r>
            <a:r>
              <a:rPr lang="en-US" b="0" i="0" u="none" strike="noStrike" baseline="0" smtClean="0">
                <a:solidFill>
                  <a:srgbClr val="000000"/>
                </a:solidFill>
                <a:latin typeface="Segoe"/>
                <a:ea typeface="ＭＳ ゴシック"/>
              </a:rPr>
              <a:t> button from the Mailings tab and select the </a:t>
            </a:r>
            <a:r>
              <a:rPr lang="en-US" b="1" i="0" u="none" strike="noStrike" baseline="0" smtClean="0">
                <a:solidFill>
                  <a:prstClr val="black"/>
                </a:solidFill>
                <a:latin typeface="Segoe"/>
                <a:ea typeface="ＭＳ ゴシック"/>
              </a:rPr>
              <a:t>Step-by-Step Mail Merge</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Wizard</a:t>
            </a:r>
            <a:r>
              <a:rPr lang="en-US" b="0" i="0" u="none" strike="noStrike" baseline="0" smtClean="0">
                <a:solidFill>
                  <a:srgbClr val="000000"/>
                </a:solidFill>
                <a:latin typeface="Segoe"/>
                <a:ea typeface="ＭＳ ゴシック"/>
              </a:rPr>
              <a:t> to open the Mail Merge pane.</a:t>
            </a:r>
          </a:p>
          <a:p>
            <a:pPr lvl="1" rtl="0"/>
            <a:r>
              <a:rPr lang="en-US" b="0" i="0" u="none" strike="noStrike" baseline="0" smtClean="0">
                <a:solidFill>
                  <a:srgbClr val="000000"/>
                </a:solidFill>
                <a:latin typeface="Segoe"/>
                <a:ea typeface="ＭＳ ゴシック"/>
              </a:rPr>
              <a:t>Under the </a:t>
            </a:r>
            <a:r>
              <a:rPr lang="en-US" b="0" i="1" u="none" strike="noStrike" baseline="0" smtClean="0">
                <a:solidFill>
                  <a:srgbClr val="000000"/>
                </a:solidFill>
                <a:latin typeface="Segoe"/>
                <a:ea typeface="ＭＳ ゴシック"/>
              </a:rPr>
              <a:t>Select document type </a:t>
            </a:r>
            <a:r>
              <a:rPr lang="en-US" b="0" i="0" u="none" strike="noStrike" baseline="0" smtClean="0">
                <a:solidFill>
                  <a:srgbClr val="000000"/>
                </a:solidFill>
                <a:latin typeface="Segoe"/>
                <a:ea typeface="ＭＳ ゴシック"/>
              </a:rPr>
              <a:t>section, Letters is the default. Click </a:t>
            </a:r>
            <a:r>
              <a:rPr lang="en-US" b="1" i="0" u="none" strike="noStrike" baseline="0" smtClean="0">
                <a:solidFill>
                  <a:prstClr val="black"/>
                </a:solidFill>
                <a:latin typeface="Segoe"/>
                <a:ea typeface="ＭＳ ゴシック"/>
              </a:rPr>
              <a:t>Next: Starting document</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Select the </a:t>
            </a:r>
            <a:r>
              <a:rPr lang="en-US" b="1" i="0" u="none" strike="noStrike" baseline="0" smtClean="0">
                <a:solidFill>
                  <a:prstClr val="black"/>
                </a:solidFill>
                <a:latin typeface="Segoe"/>
                <a:ea typeface="ＭＳ ゴシック"/>
              </a:rPr>
              <a:t>Use the current document </a:t>
            </a:r>
            <a:r>
              <a:rPr lang="en-US" b="0" i="0" u="none" strike="noStrike" baseline="0" smtClean="0">
                <a:solidFill>
                  <a:srgbClr val="000000"/>
                </a:solidFill>
                <a:latin typeface="Segoe"/>
                <a:ea typeface="ＭＳ ゴシック"/>
              </a:rPr>
              <a:t>radio button</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Next: Select recipients</a:t>
            </a:r>
            <a:r>
              <a:rPr lang="en-US" b="0" i="0" u="none" strike="noStrike" baseline="0" smtClean="0">
                <a:solidFill>
                  <a:srgbClr val="000000"/>
                </a:solidFill>
                <a:latin typeface="Segoe"/>
                <a:ea typeface="ＭＳ ゴシック"/>
              </a:rPr>
              <a:t> from the Mail Merge pane to advance to the next step.</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spTree>
    <p:extLst>
      <p:ext uri="{BB962C8B-B14F-4D97-AF65-F5344CB8AC3E}">
        <p14:creationId xmlns:p14="http://schemas.microsoft.com/office/powerpoint/2010/main" val="4153509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Access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Under the </a:t>
            </a:r>
            <a:r>
              <a:rPr lang="en-US" b="0" i="1" u="none" strike="noStrike" baseline="0" smtClean="0">
                <a:solidFill>
                  <a:srgbClr val="000000"/>
                </a:solidFill>
                <a:latin typeface="Segoe"/>
                <a:ea typeface="ＭＳ ゴシック"/>
              </a:rPr>
              <a:t>Select recipients</a:t>
            </a:r>
            <a:r>
              <a:rPr lang="en-US" b="0" i="0" u="none" strike="noStrike" baseline="0" smtClean="0">
                <a:solidFill>
                  <a:srgbClr val="000000"/>
                </a:solidFill>
                <a:latin typeface="Segoe"/>
                <a:ea typeface="ＭＳ ゴシック"/>
              </a:rPr>
              <a:t> section, the defaults will be used. Click the </a:t>
            </a:r>
            <a:r>
              <a:rPr lang="en-US" b="1" i="0" u="none" strike="noStrike" baseline="0" smtClean="0">
                <a:solidFill>
                  <a:prstClr val="black"/>
                </a:solidFill>
                <a:latin typeface="Segoe"/>
                <a:ea typeface="ＭＳ ゴシック"/>
              </a:rPr>
              <a:t>Browse</a:t>
            </a:r>
            <a:r>
              <a:rPr lang="en-US" b="0" i="0" u="none" strike="noStrike" baseline="0" smtClean="0">
                <a:solidFill>
                  <a:srgbClr val="000000"/>
                </a:solidFill>
                <a:latin typeface="Segoe"/>
                <a:ea typeface="ＭＳ ゴシック"/>
              </a:rPr>
              <a:t>…button and locate the </a:t>
            </a:r>
            <a:r>
              <a:rPr lang="en-US" b="1" i="1" u="none" strike="noStrike" baseline="0" smtClean="0">
                <a:solidFill>
                  <a:prstClr val="black"/>
                </a:solidFill>
                <a:latin typeface="Segoe"/>
                <a:ea typeface="ＭＳ ゴシック"/>
              </a:rPr>
              <a:t>Student List.accdb</a:t>
            </a:r>
            <a:r>
              <a:rPr lang="en-US" b="0" i="0" u="none" strike="noStrike" baseline="0" smtClean="0">
                <a:solidFill>
                  <a:srgbClr val="000000"/>
                </a:solidFill>
                <a:latin typeface="Segoe"/>
                <a:ea typeface="ＭＳ ゴシック"/>
              </a:rPr>
              <a:t> file. The format for this document is in a database format. In the </a:t>
            </a:r>
            <a:r>
              <a:rPr lang="en-US" b="0" i="1" u="none" strike="noStrike" baseline="0" smtClean="0">
                <a:solidFill>
                  <a:srgbClr val="000000"/>
                </a:solidFill>
                <a:latin typeface="Segoe"/>
                <a:ea typeface="ＭＳ ゴシック"/>
              </a:rPr>
              <a:t>Select Data Source</a:t>
            </a:r>
            <a:r>
              <a:rPr lang="en-US" b="0" i="0" u="none" strike="noStrike" baseline="0" smtClean="0">
                <a:solidFill>
                  <a:srgbClr val="000000"/>
                </a:solidFill>
                <a:latin typeface="Segoe"/>
                <a:ea typeface="ＭＳ ゴシック"/>
              </a:rPr>
              <a:t> dialog box, locate the Student List from the lesson folder—use the scroll bar to view the Type—it should read </a:t>
            </a:r>
            <a:r>
              <a:rPr lang="en-US" b="0" i="1" u="none" strike="noStrike" baseline="0" smtClean="0">
                <a:solidFill>
                  <a:srgbClr val="000000"/>
                </a:solidFill>
                <a:latin typeface="Segoe"/>
                <a:ea typeface="ＭＳ ゴシック"/>
              </a:rPr>
              <a:t>Microsoft Access Database</a:t>
            </a:r>
            <a:r>
              <a:rPr lang="en-US" b="0" i="0" u="none" strike="noStrike" baseline="0" smtClean="0">
                <a:solidFill>
                  <a:srgbClr val="000000"/>
                </a:solidFill>
                <a:latin typeface="Times New Roman"/>
                <a:ea typeface="ＭＳ ゴシック"/>
              </a:rPr>
              <a:t>.</a:t>
            </a:r>
          </a:p>
          <a:p>
            <a:pPr lvl="1" rtl="0">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Mail Merge Recipients</a:t>
            </a:r>
            <a:r>
              <a:rPr lang="en-US" b="0" i="0" u="none" strike="noStrike" baseline="0" smtClean="0">
                <a:solidFill>
                  <a:srgbClr val="000000"/>
                </a:solidFill>
                <a:latin typeface="Segoe"/>
                <a:ea typeface="ＭＳ ゴシック"/>
              </a:rPr>
              <a:t> dialog box opens. Notice that under the </a:t>
            </a:r>
            <a:r>
              <a:rPr lang="en-US" b="0" i="1" u="none" strike="noStrike" baseline="0" smtClean="0">
                <a:solidFill>
                  <a:srgbClr val="000000"/>
                </a:solidFill>
                <a:latin typeface="Segoe"/>
                <a:ea typeface="ＭＳ ゴシック"/>
              </a:rPr>
              <a:t>Data Source</a:t>
            </a:r>
            <a:r>
              <a:rPr lang="en-US" b="0" i="0" u="none" strike="noStrike" baseline="0" smtClean="0">
                <a:solidFill>
                  <a:srgbClr val="000000"/>
                </a:solidFill>
                <a:latin typeface="Segoe"/>
                <a:ea typeface="ＭＳ ゴシック"/>
              </a:rPr>
              <a:t> heading and preview area, the file data source displays as </a:t>
            </a:r>
            <a:r>
              <a:rPr lang="en-US" b="0" i="1" u="none" strike="noStrike" baseline="0" smtClean="0">
                <a:solidFill>
                  <a:srgbClr val="000000"/>
                </a:solidFill>
                <a:latin typeface="Segoe"/>
                <a:ea typeface="ＭＳ ゴシック"/>
              </a:rPr>
              <a:t>Student List.accdb</a:t>
            </a:r>
            <a:r>
              <a:rPr lang="en-US" b="0" i="0" u="none" strike="noStrike" baseline="0" smtClean="0">
                <a:solidFill>
                  <a:srgbClr val="000000"/>
                </a:solidFill>
                <a:latin typeface="Segoe"/>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42435721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Access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Segoe"/>
                <a:ea typeface="ＭＳ ゴシック"/>
              </a:rPr>
              <a:t> to close the </a:t>
            </a:r>
            <a:r>
              <a:rPr lang="en-US" b="0" i="1" u="none" strike="noStrike" baseline="0" smtClean="0">
                <a:solidFill>
                  <a:srgbClr val="000000"/>
                </a:solidFill>
                <a:latin typeface="Segoe"/>
                <a:ea typeface="ＭＳ ゴシック"/>
              </a:rPr>
              <a:t>Mail Merge Recipients</a:t>
            </a:r>
            <a:r>
              <a:rPr lang="en-US" b="0" i="0" u="none" strike="noStrike" baseline="0" smtClean="0">
                <a:solidFill>
                  <a:srgbClr val="000000"/>
                </a:solidFill>
                <a:latin typeface="Segoe"/>
                <a:ea typeface="ＭＳ ゴシック"/>
              </a:rPr>
              <a:t> dialog box.</a:t>
            </a:r>
          </a:p>
          <a:p>
            <a:pPr lvl="1" rtl="0">
              <a:buAutoNum type="arabicPeriod" startAt="7"/>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Next: Write your letter</a:t>
            </a:r>
            <a:r>
              <a:rPr lang="en-US" b="0" i="0" u="none" strike="noStrike" baseline="0" smtClean="0">
                <a:solidFill>
                  <a:srgbClr val="000000"/>
                </a:solidFill>
                <a:latin typeface="Times New Roman"/>
                <a:ea typeface="ＭＳ ゴシック"/>
              </a:rPr>
              <a:t>.</a:t>
            </a:r>
          </a:p>
          <a:p>
            <a:pPr lvl="1" rtl="0">
              <a:buAutoNum type="arabicPeriod" startAt="7"/>
            </a:pPr>
            <a:r>
              <a:rPr lang="en-US" b="0" i="0" u="none" strike="noStrike" baseline="0" smtClean="0">
                <a:solidFill>
                  <a:srgbClr val="000000"/>
                </a:solidFill>
                <a:latin typeface="Segoe"/>
                <a:ea typeface="ＭＳ ゴシック"/>
              </a:rPr>
              <a:t>Position the insertion point at the beginning of the document and insert the current date. </a:t>
            </a:r>
          </a:p>
          <a:p>
            <a:pPr lvl="1" rtl="0">
              <a:buAutoNum type="arabicPeriod" startAt="7"/>
            </a:pPr>
            <a:r>
              <a:rPr lang="en-US" b="0" i="0" u="none" strike="noStrike" baseline="0" smtClean="0">
                <a:solidFill>
                  <a:srgbClr val="000000"/>
                </a:solidFill>
                <a:latin typeface="Segoe"/>
                <a:ea typeface="ＭＳ ゴシック"/>
              </a:rPr>
              <a:t>Press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Segoe"/>
                <a:ea typeface="ＭＳ ゴシック"/>
              </a:rPr>
              <a:t> twice.</a:t>
            </a:r>
          </a:p>
          <a:p>
            <a:pPr lvl="1" rtl="0">
              <a:buAutoNum type="arabicPeriod" startAt="7"/>
            </a:pPr>
            <a:r>
              <a:rPr lang="en-US" b="0" i="0" u="none" strike="noStrike" baseline="0" smtClean="0">
                <a:solidFill>
                  <a:srgbClr val="000000"/>
                </a:solidFill>
                <a:latin typeface="Segoe"/>
                <a:ea typeface="ＭＳ ゴシック"/>
              </a:rPr>
              <a:t>Insert the Address Block and notice that the street address is missing in the preview area.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spTree>
    <p:extLst>
      <p:ext uri="{BB962C8B-B14F-4D97-AF65-F5344CB8AC3E}">
        <p14:creationId xmlns:p14="http://schemas.microsoft.com/office/powerpoint/2010/main" val="2030927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Access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Match </a:t>
            </a:r>
            <a:br>
              <a:rPr lang="en-US" b="1" i="0" u="none" strike="noStrike" baseline="0" smtClean="0">
                <a:solidFill>
                  <a:prstClr val="black"/>
                </a:solidFill>
                <a:latin typeface="Segoe"/>
                <a:ea typeface="ＭＳ ゴシック"/>
              </a:rPr>
            </a:br>
            <a:r>
              <a:rPr lang="en-US" b="1" i="0" u="none" strike="noStrike" baseline="0" smtClean="0">
                <a:solidFill>
                  <a:prstClr val="black"/>
                </a:solidFill>
                <a:latin typeface="Segoe"/>
                <a:ea typeface="ＭＳ ゴシック"/>
              </a:rPr>
              <a:t>Fields</a:t>
            </a:r>
            <a:r>
              <a:rPr lang="en-US" b="0" i="0" u="none" strike="noStrike" baseline="0" smtClean="0">
                <a:solidFill>
                  <a:srgbClr val="000000"/>
                </a:solidFill>
                <a:latin typeface="Segoe"/>
                <a:ea typeface="ＭＳ ゴシック"/>
              </a:rPr>
              <a:t> (right).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correct the error,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select the drop-</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down arrow</a:t>
            </a:r>
            <a:r>
              <a:rPr lang="en-US" b="1"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and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select the </a:t>
            </a:r>
            <a:r>
              <a:rPr lang="en-US" b="1" i="0" u="none" strike="noStrike" baseline="0" smtClean="0">
                <a:solidFill>
                  <a:prstClr val="black"/>
                </a:solidFill>
                <a:latin typeface="Segoe"/>
                <a:ea typeface="ＭＳ ゴシック"/>
              </a:rPr>
              <a:t>Address </a:t>
            </a:r>
            <a:br>
              <a:rPr lang="en-US" b="1" i="0" u="none" strike="noStrike" baseline="0" smtClean="0">
                <a:solidFill>
                  <a:prstClr val="black"/>
                </a:solidFill>
                <a:latin typeface="Segoe"/>
                <a:ea typeface="ＭＳ ゴシック"/>
              </a:rPr>
            </a:br>
            <a:r>
              <a:rPr lang="en-US" b="1" i="0" u="none" strike="noStrike" baseline="0" smtClean="0">
                <a:solidFill>
                  <a:prstClr val="black"/>
                </a:solidFill>
                <a:latin typeface="Segoe"/>
                <a:ea typeface="ＭＳ ゴシック"/>
              </a:rPr>
              <a:t>Line</a:t>
            </a:r>
            <a:r>
              <a:rPr lang="en-US" b="0" i="0" u="none" strike="noStrike" baseline="0" smtClean="0">
                <a:solidFill>
                  <a:srgbClr val="000000"/>
                </a:solidFill>
                <a:latin typeface="Segoe"/>
                <a:ea typeface="ＭＳ ゴシック"/>
              </a:rPr>
              <a:t> field.</a:t>
            </a:r>
          </a:p>
          <a:p>
            <a:pPr lvl="1" rtl="0">
              <a:buAutoNum type="arabicPeriod" startAt="12"/>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OK </a:t>
            </a:r>
            <a:r>
              <a:rPr lang="en-US" b="0" i="0" u="none" strike="noStrike" baseline="0" smtClean="0">
                <a:solidFill>
                  <a:srgbClr val="000000"/>
                </a:solidFill>
                <a:latin typeface="Segoe"/>
                <a:ea typeface="ＭＳ ゴシック"/>
              </a:rPr>
              <a:t>again</a:t>
            </a:r>
            <a:r>
              <a:rPr lang="en-US" b="0" i="0" u="none" strike="noStrike" baseline="0" smtClean="0">
                <a:solidFill>
                  <a:srgbClr val="000000"/>
                </a:solidFill>
                <a:latin typeface="Times New Roman"/>
                <a:ea typeface="ＭＳ ゴシック"/>
              </a:rPr>
              <a:t>.</a:t>
            </a:r>
          </a:p>
          <a:p>
            <a:pPr lvl="1" rtl="0">
              <a:buAutoNum type="arabicPeriod" startAt="12"/>
            </a:pPr>
            <a:r>
              <a:rPr lang="en-US" b="0" i="0" u="none" strike="noStrike" baseline="0" smtClean="0">
                <a:solidFill>
                  <a:srgbClr val="000000"/>
                </a:solidFill>
                <a:latin typeface="Segoe"/>
                <a:ea typeface="ＭＳ ゴシック"/>
              </a:rPr>
              <a:t>Press </a:t>
            </a:r>
            <a:r>
              <a:rPr lang="en-US" b="1" i="0" u="none" strike="noStrike" baseline="0" smtClean="0">
                <a:solidFill>
                  <a:prstClr val="black"/>
                </a:solidFill>
                <a:latin typeface="Segoe"/>
                <a:ea typeface="ＭＳ ゴシック"/>
              </a:rPr>
              <a:t>Enter</a:t>
            </a:r>
            <a:r>
              <a:rPr lang="en-US" b="0" i="0" u="none" strike="noStrike" baseline="0" smtClean="0">
                <a:solidFill>
                  <a:srgbClr val="000000"/>
                </a:solidFill>
                <a:latin typeface="Segoe"/>
                <a:ea typeface="ＭＳ ゴシック"/>
              </a:rPr>
              <a:t> once.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pic>
        <p:nvPicPr>
          <p:cNvPr id="7" name="Picture 6" descr="11-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524000"/>
            <a:ext cx="4521200" cy="4190380"/>
          </a:xfrm>
          <a:prstGeom prst="rect">
            <a:avLst/>
          </a:prstGeom>
        </p:spPr>
      </p:pic>
    </p:spTree>
    <p:extLst>
      <p:ext uri="{BB962C8B-B14F-4D97-AF65-F5344CB8AC3E}">
        <p14:creationId xmlns:p14="http://schemas.microsoft.com/office/powerpoint/2010/main" val="6841702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Access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5"/>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Preview</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Results</a:t>
            </a:r>
            <a:r>
              <a:rPr lang="en-US" b="0" i="0" u="none" strike="noStrike" baseline="0" smtClean="0">
                <a:solidFill>
                  <a:srgbClr val="000000"/>
                </a:solidFill>
                <a:latin typeface="Segoe"/>
                <a:ea typeface="ＭＳ ゴシック"/>
              </a:rPr>
              <a:t> button and notice the spacing in the Address Block needs to be formatted correctly. Select the </a:t>
            </a:r>
            <a:r>
              <a:rPr lang="en-US" b="1" i="0" u="none" strike="noStrike" baseline="0" smtClean="0">
                <a:solidFill>
                  <a:prstClr val="black"/>
                </a:solidFill>
                <a:latin typeface="Segoe"/>
                <a:ea typeface="ＭＳ ゴシック"/>
              </a:rPr>
              <a:t>&lt;&lt;Address Block&gt;&gt;</a:t>
            </a:r>
            <a:r>
              <a:rPr lang="en-US" b="0" i="0" u="none" strike="noStrike" baseline="0" smtClean="0">
                <a:solidFill>
                  <a:srgbClr val="000000"/>
                </a:solidFill>
                <a:latin typeface="Segoe"/>
                <a:ea typeface="ＭＳ ゴシック"/>
              </a:rPr>
              <a:t> and in the Page Layout tab, decrease the Spacing Before to </a:t>
            </a:r>
            <a:r>
              <a:rPr lang="en-US" b="1" i="0" u="none" strike="noStrike" baseline="0" smtClean="0">
                <a:solidFill>
                  <a:prstClr val="black"/>
                </a:solidFill>
                <a:latin typeface="Segoe"/>
                <a:ea typeface="ＭＳ ゴシック"/>
              </a:rPr>
              <a:t>zero</a:t>
            </a:r>
            <a:r>
              <a:rPr lang="en-US" b="0" i="0" u="none" strike="noStrike" baseline="0" smtClean="0">
                <a:solidFill>
                  <a:srgbClr val="000000"/>
                </a:solidFill>
                <a:latin typeface="Segoe"/>
                <a:ea typeface="ＭＳ ゴシック"/>
              </a:rPr>
              <a:t> and change the top margin to</a:t>
            </a:r>
            <a:r>
              <a:rPr lang="en-US" b="1" i="0" u="none" strike="noStrike" baseline="0" smtClean="0">
                <a:solidFill>
                  <a:prstClr val="black"/>
                </a:solidFill>
                <a:latin typeface="Segoe"/>
                <a:ea typeface="ＭＳ ゴシック"/>
              </a:rPr>
              <a:t> 2</a:t>
            </a:r>
            <a:r>
              <a:rPr lang="en-US" b="0" i="0" u="none" strike="noStrike" baseline="0" smtClean="0">
                <a:solidFill>
                  <a:srgbClr val="000000"/>
                </a:solidFill>
                <a:latin typeface="Segoe"/>
                <a:ea typeface="ＭＳ ゴシック"/>
              </a:rPr>
              <a:t>". Preview the results before finishing the merge.</a:t>
            </a:r>
          </a:p>
          <a:p>
            <a:pPr lvl="1" rtl="0">
              <a:buAutoNum type="arabicPeriod" startAt="15"/>
            </a:pPr>
            <a:r>
              <a:rPr lang="en-US" b="0" i="0" u="none" strike="noStrike" baseline="0" smtClean="0">
                <a:solidFill>
                  <a:srgbClr val="000000"/>
                </a:solidFill>
                <a:latin typeface="Segoe"/>
                <a:ea typeface="ＭＳ ゴシック"/>
              </a:rPr>
              <a:t>Insert the Greeting line, accept the default settings, and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15"/>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Finish &amp; Merge</a:t>
            </a:r>
            <a:r>
              <a:rPr lang="en-US" b="0" i="0" u="none" strike="noStrike" baseline="0" smtClean="0">
                <a:solidFill>
                  <a:srgbClr val="000000"/>
                </a:solidFill>
                <a:latin typeface="Segoe"/>
                <a:ea typeface="ＭＳ ゴシック"/>
              </a:rPr>
              <a:t> button, and then click </a:t>
            </a:r>
            <a:r>
              <a:rPr lang="en-US" b="1" i="0" u="none" strike="noStrike" baseline="0" smtClean="0">
                <a:solidFill>
                  <a:prstClr val="black"/>
                </a:solidFill>
                <a:latin typeface="Segoe"/>
                <a:ea typeface="ＭＳ ゴシック"/>
              </a:rPr>
              <a:t>Edit Individual</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Documents</a:t>
            </a:r>
            <a:r>
              <a:rPr lang="en-US" b="0" i="0" u="none" strike="noStrike" baseline="0" smtClean="0">
                <a:solidFill>
                  <a:srgbClr val="000000"/>
                </a:solidFill>
                <a:latin typeface="Segoe"/>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4018418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Merge a Letter with Access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8"/>
            </a:pPr>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Merge to New Document</a:t>
            </a:r>
            <a:r>
              <a:rPr lang="en-US" b="0" i="0" u="none" strike="noStrike" baseline="0" smtClean="0">
                <a:solidFill>
                  <a:srgbClr val="000000"/>
                </a:solidFill>
                <a:latin typeface="Segoe"/>
                <a:ea typeface="ＭＳ ゴシック"/>
              </a:rPr>
              <a:t> dialog box, keep the defaults and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Segoe"/>
                <a:ea typeface="ＭＳ ゴシック"/>
              </a:rPr>
              <a:t>. The document opens a new screen with the merged document displaying all records.</a:t>
            </a:r>
          </a:p>
          <a:p>
            <a:pPr lvl="1" rtl="0">
              <a:buAutoNum type="arabicPeriod" startAt="18"/>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Merged Academic Scholarship Letter</a:t>
            </a:r>
            <a:r>
              <a:rPr lang="en-US" b="0" i="0" u="none" strike="noStrike" baseline="0" smtClean="0">
                <a:solidFill>
                  <a:srgbClr val="000000"/>
                </a:solidFill>
                <a:latin typeface="Segoe"/>
                <a:ea typeface="ＭＳ ゴシック"/>
              </a:rPr>
              <a:t> in the lesson folder on your flash drive, and then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file.</a:t>
            </a:r>
          </a:p>
          <a:p>
            <a:pPr lvl="1" rtl="0">
              <a:buAutoNum type="arabicPeriod" startAt="18"/>
            </a:pPr>
            <a:r>
              <a:rPr lang="en-US" b="0" i="0" u="none" strike="noStrike" baseline="0" smtClean="0">
                <a:solidFill>
                  <a:srgbClr val="000000"/>
                </a:solidFill>
                <a:latin typeface="Segoe"/>
                <a:ea typeface="ＭＳ ゴシック"/>
              </a:rPr>
              <a:t>Make sure you turn off the Preview results so that the field codes are displayed in the main document and close the Mail Merge pane.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main document as </a:t>
            </a:r>
            <a:r>
              <a:rPr lang="en-US" b="1" i="1" u="none" strike="noStrike" baseline="0" smtClean="0">
                <a:solidFill>
                  <a:prstClr val="black"/>
                </a:solidFill>
                <a:latin typeface="Segoe"/>
                <a:ea typeface="ＭＳ ゴシック"/>
              </a:rPr>
              <a:t>Academic Scholarship Main Letter</a:t>
            </a:r>
            <a:r>
              <a:rPr lang="en-US" b="0" i="0" u="none" strike="noStrike" baseline="0" smtClean="0">
                <a:solidFill>
                  <a:srgbClr val="000000"/>
                </a:solidFill>
                <a:latin typeface="Segoe"/>
                <a:ea typeface="ＭＳ ゴシック"/>
              </a:rPr>
              <a:t> in the lesson folder on your flash drive, and then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file. </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spTree>
    <p:extLst>
      <p:ext uri="{BB962C8B-B14F-4D97-AF65-F5344CB8AC3E}">
        <p14:creationId xmlns:p14="http://schemas.microsoft.com/office/powerpoint/2010/main" val="40139080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 Envelope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a blank document.</a:t>
            </a:r>
          </a:p>
          <a:p>
            <a:pPr lvl="1" rtl="0"/>
            <a:r>
              <a:rPr lang="en-US" b="0" i="0" u="none" strike="noStrike" baseline="0" smtClean="0">
                <a:solidFill>
                  <a:srgbClr val="000000"/>
                </a:solidFill>
                <a:latin typeface="Segoe"/>
                <a:ea typeface="ＭＳ ゴシック"/>
              </a:rPr>
              <a:t>Click the Mailings tab, and in the Start Mail Merge group, click the </a:t>
            </a:r>
            <a:r>
              <a:rPr lang="en-US" b="1" i="0" u="none" strike="noStrike" baseline="0" smtClean="0">
                <a:solidFill>
                  <a:prstClr val="black"/>
                </a:solidFill>
                <a:latin typeface="Segoe"/>
                <a:ea typeface="ＭＳ ゴシック"/>
              </a:rPr>
              <a:t>Start Mail Merge</a:t>
            </a:r>
            <a:r>
              <a:rPr lang="en-US" b="0" i="0" u="none" strike="noStrike" baseline="0" smtClean="0">
                <a:solidFill>
                  <a:srgbClr val="000000"/>
                </a:solidFill>
                <a:latin typeface="Segoe"/>
                <a:ea typeface="ＭＳ ゴシック"/>
              </a:rPr>
              <a:t> button. </a:t>
            </a:r>
          </a:p>
          <a:p>
            <a:pPr lvl="1" rtl="0"/>
            <a:r>
              <a:rPr lang="en-US" b="0" i="0" u="none" strike="noStrike" baseline="0" smtClean="0">
                <a:solidFill>
                  <a:srgbClr val="000000"/>
                </a:solidFill>
                <a:latin typeface="Segoe"/>
                <a:ea typeface="ＭＳ ゴシック"/>
              </a:rPr>
              <a:t>Choose </a:t>
            </a:r>
            <a:br>
              <a:rPr lang="en-US" b="0" i="0" u="none" strike="noStrike" baseline="0" smtClean="0">
                <a:solidFill>
                  <a:srgbClr val="000000"/>
                </a:solidFill>
                <a:latin typeface="Segoe"/>
                <a:ea typeface="ＭＳ ゴシック"/>
              </a:rPr>
            </a:br>
            <a:r>
              <a:rPr lang="en-US" b="1" i="0" u="none" strike="noStrike" baseline="0" smtClean="0">
                <a:solidFill>
                  <a:prstClr val="black"/>
                </a:solidFill>
                <a:latin typeface="Segoe"/>
                <a:ea typeface="ＭＳ ゴシック"/>
              </a:rPr>
              <a:t>Envelopes</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Envelope </a:t>
            </a:r>
            <a:br>
              <a:rPr lang="en-US" b="0" i="1" u="none" strike="noStrike" baseline="0" smtClean="0">
                <a:solidFill>
                  <a:srgbClr val="000000"/>
                </a:solidFill>
                <a:latin typeface="Segoe"/>
                <a:ea typeface="ＭＳ ゴシック"/>
              </a:rPr>
            </a:br>
            <a:r>
              <a:rPr lang="en-US" b="0" i="1" u="none" strike="noStrike" baseline="0" smtClean="0">
                <a:solidFill>
                  <a:srgbClr val="000000"/>
                </a:solidFill>
                <a:latin typeface="Segoe"/>
                <a:ea typeface="ＭＳ ゴシック"/>
              </a:rPr>
              <a:t>Options</a:t>
            </a:r>
            <a:r>
              <a:rPr lang="en-US" b="0" i="0" u="none" strike="noStrike" baseline="0" smtClean="0">
                <a:solidFill>
                  <a:srgbClr val="000000"/>
                </a:solidFill>
                <a:latin typeface="Segoe"/>
                <a:ea typeface="ＭＳ ゴシック"/>
              </a:rPr>
              <a:t> dialog</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box opens as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displayed at</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pic>
        <p:nvPicPr>
          <p:cNvPr id="7" name="Picture 6" descr="11-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590800"/>
            <a:ext cx="5238000" cy="3429000"/>
          </a:xfrm>
          <a:prstGeom prst="rect">
            <a:avLst/>
          </a:prstGeom>
        </p:spPr>
      </p:pic>
    </p:spTree>
    <p:extLst>
      <p:ext uri="{BB962C8B-B14F-4D97-AF65-F5344CB8AC3E}">
        <p14:creationId xmlns:p14="http://schemas.microsoft.com/office/powerpoint/2010/main" val="20022642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 Envelope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buFont typeface="+mj-lt"/>
              <a:buAutoNum type="arabicPeriod" startAt="3"/>
            </a:pPr>
            <a:r>
              <a:rPr lang="en-US" sz="2100" b="0" i="0" u="none" strike="noStrike" baseline="0" smtClean="0">
                <a:solidFill>
                  <a:srgbClr val="000000"/>
                </a:solidFill>
                <a:latin typeface="Segoe"/>
                <a:ea typeface="ＭＳ ゴシック"/>
              </a:rPr>
              <a:t>Use the default settings, and click </a:t>
            </a:r>
            <a:r>
              <a:rPr lang="en-US" sz="2100" b="1" i="0" u="none" strike="noStrike" baseline="0" smtClean="0">
                <a:solidFill>
                  <a:prstClr val="black"/>
                </a:solidFill>
                <a:latin typeface="Segoe"/>
                <a:ea typeface="ＭＳ ゴシック"/>
              </a:rPr>
              <a:t>OK</a:t>
            </a:r>
            <a:r>
              <a:rPr lang="en-US" sz="2100" b="0" i="0" u="none" strike="noStrike" baseline="0" smtClean="0">
                <a:solidFill>
                  <a:srgbClr val="000000"/>
                </a:solidFill>
                <a:latin typeface="Segoe"/>
                <a:ea typeface="ＭＳ ゴシック"/>
              </a:rPr>
              <a:t>. In this screen, you have the option to change the size of the envelope and font for the delivery and return address.</a:t>
            </a:r>
          </a:p>
          <a:p>
            <a:pPr lvl="1" rtl="0">
              <a:lnSpc>
                <a:spcPct val="90000"/>
              </a:lnSpc>
              <a:buAutoNum type="arabicPeriod" startAt="3"/>
            </a:pPr>
            <a:r>
              <a:rPr lang="en-US" sz="2100" b="0" i="0" u="none" strike="noStrike" baseline="0" smtClean="0">
                <a:solidFill>
                  <a:srgbClr val="000000"/>
                </a:solidFill>
                <a:latin typeface="Segoe"/>
                <a:ea typeface="ＭＳ ゴシック"/>
              </a:rPr>
              <a:t>Click the </a:t>
            </a:r>
            <a:r>
              <a:rPr lang="en-US" sz="2100" b="1" i="0" u="none" strike="noStrike" baseline="0" smtClean="0">
                <a:solidFill>
                  <a:prstClr val="black"/>
                </a:solidFill>
                <a:latin typeface="Segoe"/>
                <a:ea typeface="ＭＳ ゴシック"/>
              </a:rPr>
              <a:t>Select Recipients </a:t>
            </a:r>
            <a:r>
              <a:rPr lang="en-US" sz="2100" b="0" i="0" u="none" strike="noStrike" baseline="0" smtClean="0">
                <a:solidFill>
                  <a:srgbClr val="000000"/>
                </a:solidFill>
                <a:latin typeface="Segoe"/>
                <a:ea typeface="ＭＳ ゴシック"/>
              </a:rPr>
              <a:t>button and select </a:t>
            </a:r>
            <a:r>
              <a:rPr lang="en-US" sz="2100" b="1" i="0" u="none" strike="noStrike" baseline="0" smtClean="0">
                <a:solidFill>
                  <a:prstClr val="black"/>
                </a:solidFill>
                <a:latin typeface="Segoe"/>
                <a:ea typeface="ＭＳ ゴシック"/>
              </a:rPr>
              <a:t>Use an Existing List</a:t>
            </a:r>
            <a:r>
              <a:rPr lang="en-US" sz="2100" b="0" i="0" u="none" strike="noStrike" baseline="0" smtClean="0">
                <a:solidFill>
                  <a:srgbClr val="000000"/>
                </a:solidFill>
                <a:latin typeface="Segoe"/>
                <a:ea typeface="ＭＳ ゴシック"/>
              </a:rPr>
              <a:t>. The </a:t>
            </a:r>
            <a:r>
              <a:rPr lang="en-US" sz="2100" b="0" i="1" u="none" strike="noStrike" baseline="0" smtClean="0">
                <a:solidFill>
                  <a:srgbClr val="000000"/>
                </a:solidFill>
                <a:latin typeface="Segoe"/>
                <a:ea typeface="ＭＳ ゴシック"/>
              </a:rPr>
              <a:t>Select Data Source</a:t>
            </a:r>
            <a:r>
              <a:rPr lang="en-US" sz="2100" b="0" i="0" u="none" strike="noStrike" baseline="0" smtClean="0">
                <a:solidFill>
                  <a:srgbClr val="000000"/>
                </a:solidFill>
                <a:latin typeface="Segoe"/>
                <a:ea typeface="ＭＳ ゴシック"/>
              </a:rPr>
              <a:t> dialog box opens. Navigate to your data files for the lesson folder.</a:t>
            </a:r>
          </a:p>
          <a:p>
            <a:pPr lvl="1" rtl="0">
              <a:lnSpc>
                <a:spcPct val="90000"/>
              </a:lnSpc>
              <a:buAutoNum type="arabicPeriod" startAt="3"/>
            </a:pPr>
            <a:r>
              <a:rPr lang="en-US" sz="2100" i="0" u="none" strike="noStrike" baseline="0" smtClean="0">
                <a:solidFill>
                  <a:prstClr val="black"/>
                </a:solidFill>
                <a:latin typeface="Segoe"/>
                <a:ea typeface="ＭＳ ゴシック"/>
              </a:rPr>
              <a:t> </a:t>
            </a:r>
            <a:r>
              <a:rPr lang="en-US" sz="2100" b="1" i="0" u="none" strike="noStrike" baseline="0" smtClean="0">
                <a:solidFill>
                  <a:prstClr val="black"/>
                </a:solidFill>
                <a:latin typeface="Segoe"/>
                <a:ea typeface="ＭＳ ゴシック"/>
              </a:rPr>
              <a:t>OPEN</a:t>
            </a:r>
            <a:r>
              <a:rPr lang="en-US" sz="2100" b="0" i="0" u="none" strike="noStrike" baseline="0" smtClean="0">
                <a:solidFill>
                  <a:srgbClr val="000000"/>
                </a:solidFill>
                <a:latin typeface="Segoe"/>
                <a:ea typeface="ＭＳ ゴシック"/>
              </a:rPr>
              <a:t> the </a:t>
            </a:r>
            <a:r>
              <a:rPr lang="en-US" sz="2100" b="1" i="1" u="none" strike="noStrike" baseline="0" smtClean="0">
                <a:solidFill>
                  <a:prstClr val="black"/>
                </a:solidFill>
                <a:latin typeface="Segoe"/>
                <a:ea typeface="ＭＳ ゴシック"/>
              </a:rPr>
              <a:t>Student List.accdb</a:t>
            </a:r>
            <a:r>
              <a:rPr lang="en-US" sz="2100" b="0" i="0" u="none" strike="noStrike" baseline="0" smtClean="0">
                <a:solidFill>
                  <a:srgbClr val="000000"/>
                </a:solidFill>
                <a:latin typeface="Segoe"/>
                <a:ea typeface="ＭＳ ゴシック"/>
              </a:rPr>
              <a:t> (database) data source file from the lesson folder. Each time you open a data source file</a:t>
            </a:r>
            <a:r>
              <a:rPr lang="en-US" sz="2100" b="0" i="0" u="none" strike="noStrike" baseline="0" smtClean="0">
                <a:solidFill>
                  <a:srgbClr val="000000"/>
                </a:solidFill>
                <a:latin typeface="Times New Roman"/>
                <a:ea typeface="ＭＳ ゴシック"/>
              </a:rPr>
              <a:t>,</a:t>
            </a:r>
            <a:r>
              <a:rPr lang="en-US" sz="2100" b="0" i="0" u="none" strike="noStrike" baseline="0" smtClean="0">
                <a:solidFill>
                  <a:srgbClr val="000000"/>
                </a:solidFill>
                <a:latin typeface="Segoe"/>
                <a:ea typeface="ＭＳ ゴシック"/>
              </a:rPr>
              <a:t> the commands on the Ribbon become active.</a:t>
            </a:r>
          </a:p>
          <a:p>
            <a:pPr lvl="1">
              <a:lnSpc>
                <a:spcPct val="90000"/>
              </a:lnSpc>
              <a:buFont typeface="+mj-lt"/>
              <a:buAutoNum type="arabicPeriod" startAt="6"/>
            </a:pPr>
            <a:r>
              <a:rPr lang="en-US" sz="2100">
                <a:solidFill>
                  <a:srgbClr val="000000"/>
                </a:solidFill>
                <a:latin typeface="Segoe"/>
                <a:ea typeface="ＭＳ ゴシック"/>
              </a:rPr>
              <a:t>Place the insertion point in the delivery address location in the envelope, and then click the </a:t>
            </a:r>
            <a:r>
              <a:rPr lang="en-US" sz="2100" b="1">
                <a:solidFill>
                  <a:prstClr val="black"/>
                </a:solidFill>
                <a:latin typeface="Segoe"/>
                <a:ea typeface="ＭＳ ゴシック"/>
              </a:rPr>
              <a:t>Address</a:t>
            </a:r>
            <a:r>
              <a:rPr lang="en-US" sz="2100">
                <a:solidFill>
                  <a:srgbClr val="000000"/>
                </a:solidFill>
                <a:latin typeface="Segoe"/>
                <a:ea typeface="ＭＳ ゴシック"/>
              </a:rPr>
              <a:t> </a:t>
            </a:r>
            <a:r>
              <a:rPr lang="en-US" sz="2100" b="1">
                <a:solidFill>
                  <a:prstClr val="black"/>
                </a:solidFill>
                <a:latin typeface="Segoe"/>
                <a:ea typeface="ＭＳ ゴシック"/>
              </a:rPr>
              <a:t>Block</a:t>
            </a:r>
            <a:r>
              <a:rPr lang="en-US" sz="2100">
                <a:solidFill>
                  <a:srgbClr val="000000"/>
                </a:solidFill>
                <a:latin typeface="Segoe"/>
                <a:ea typeface="ＭＳ ゴシック"/>
              </a:rPr>
              <a:t> button. As shown in the preview area, the fields do not match and the address needs to be corrected.</a:t>
            </a:r>
          </a:p>
          <a:p>
            <a:pPr lvl="1">
              <a:lnSpc>
                <a:spcPct val="90000"/>
              </a:lnSpc>
              <a:buAutoNum type="arabicPeriod" startAt="6"/>
            </a:pPr>
            <a:r>
              <a:rPr lang="en-US" sz="2100">
                <a:solidFill>
                  <a:srgbClr val="000000"/>
                </a:solidFill>
                <a:latin typeface="Segoe"/>
                <a:ea typeface="ＭＳ ゴシック"/>
              </a:rPr>
              <a:t>Click the </a:t>
            </a:r>
            <a:r>
              <a:rPr lang="en-US" sz="2100" b="1">
                <a:solidFill>
                  <a:prstClr val="black"/>
                </a:solidFill>
                <a:latin typeface="Segoe"/>
                <a:ea typeface="ＭＳ ゴシック"/>
              </a:rPr>
              <a:t>Match Fields</a:t>
            </a:r>
            <a:r>
              <a:rPr lang="en-US" sz="2100">
                <a:solidFill>
                  <a:srgbClr val="000000"/>
                </a:solidFill>
                <a:latin typeface="Segoe"/>
                <a:ea typeface="ＭＳ ゴシック"/>
              </a:rPr>
              <a:t> button.</a:t>
            </a:r>
          </a:p>
          <a:p>
            <a:pPr lvl="1" rtl="0">
              <a:lnSpc>
                <a:spcPct val="90000"/>
              </a:lnSpc>
              <a:buAutoNum type="arabicPeriod" startAt="3"/>
            </a:pPr>
            <a:endParaRPr lang="en-US" sz="2100" b="1" i="1"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spTree>
    <p:extLst>
      <p:ext uri="{BB962C8B-B14F-4D97-AF65-F5344CB8AC3E}">
        <p14:creationId xmlns:p14="http://schemas.microsoft.com/office/powerpoint/2010/main" val="3054647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 Envelope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solidFill>
                  <a:srgbClr val="000000"/>
                </a:solidFill>
                <a:latin typeface="Segoe"/>
                <a:ea typeface="ＭＳ ゴシック"/>
              </a:rPr>
              <a:t>To correct the Address 1 field, click the drop-down arrow and select </a:t>
            </a:r>
            <a:r>
              <a:rPr lang="en-US" sz="2000" b="1" i="1" u="none" strike="noStrike" baseline="0" smtClean="0">
                <a:solidFill>
                  <a:prstClr val="black"/>
                </a:solidFill>
                <a:latin typeface="Segoe"/>
                <a:ea typeface="ＭＳ ゴシック"/>
              </a:rPr>
              <a:t>Address_Line</a:t>
            </a:r>
            <a:r>
              <a:rPr lang="en-US" sz="2000" b="0" i="0" u="none" strike="noStrike" baseline="0" smtClean="0">
                <a:solidFill>
                  <a:srgbClr val="000000"/>
                </a:solidFill>
                <a:latin typeface="Segoe"/>
                <a:ea typeface="ＭＳ ゴシック"/>
              </a:rPr>
              <a:t>. 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Segoe"/>
                <a:ea typeface="ＭＳ ゴシック"/>
              </a:rPr>
              <a:t>. The address has been corrected and ready to be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merged.</a:t>
            </a:r>
          </a:p>
          <a:p>
            <a:pPr lvl="1" rtl="0">
              <a:buAutoNum type="arabicPeriod" startAt="8"/>
            </a:pPr>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srgbClr val="000000"/>
                </a:solidFill>
                <a:latin typeface="Segoe"/>
                <a:ea typeface="ＭＳ ゴシック"/>
              </a:rPr>
              <a:t> again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close the </a:t>
            </a:r>
            <a:r>
              <a:rPr lang="en-US" sz="2000" b="0" i="1" u="none" strike="noStrike" baseline="0" smtClean="0">
                <a:solidFill>
                  <a:srgbClr val="000000"/>
                </a:solidFill>
                <a:latin typeface="Segoe"/>
                <a:ea typeface="ＭＳ ゴシック"/>
              </a:rPr>
              <a:t>Address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Block</a:t>
            </a:r>
            <a:r>
              <a:rPr lang="en-US" sz="2000" b="0" i="0" u="none" strike="noStrike" baseline="0" smtClean="0">
                <a:solidFill>
                  <a:srgbClr val="000000"/>
                </a:solidFill>
                <a:latin typeface="Segoe"/>
                <a:ea typeface="ＭＳ ゴシック"/>
              </a:rPr>
              <a:t> dialog box.</a:t>
            </a:r>
          </a:p>
          <a:p>
            <a:pPr lvl="1">
              <a:buFont typeface="+mj-lt"/>
              <a:buAutoNum type="arabicPeriod" startAt="8"/>
            </a:pPr>
            <a:r>
              <a:rPr lang="en-US" sz="2000">
                <a:solidFill>
                  <a:srgbClr val="000000"/>
                </a:solidFill>
                <a:latin typeface="Segoe"/>
                <a:ea typeface="ＭＳ ゴシック"/>
              </a:rPr>
              <a:t>Preview the </a:t>
            </a:r>
            <a:br>
              <a:rPr lang="en-US" sz="2000">
                <a:solidFill>
                  <a:srgbClr val="000000"/>
                </a:solidFill>
                <a:latin typeface="Segoe"/>
                <a:ea typeface="ＭＳ ゴシック"/>
              </a:rPr>
            </a:br>
            <a:r>
              <a:rPr lang="en-US" sz="2000">
                <a:solidFill>
                  <a:srgbClr val="000000"/>
                </a:solidFill>
                <a:latin typeface="Segoe"/>
                <a:ea typeface="ＭＳ ゴシック"/>
              </a:rPr>
              <a:t>envelopes by </a:t>
            </a:r>
            <a:br>
              <a:rPr lang="en-US" sz="2000">
                <a:solidFill>
                  <a:srgbClr val="000000"/>
                </a:solidFill>
                <a:latin typeface="Segoe"/>
                <a:ea typeface="ＭＳ ゴシック"/>
              </a:rPr>
            </a:br>
            <a:r>
              <a:rPr lang="en-US" sz="2000">
                <a:solidFill>
                  <a:srgbClr val="000000"/>
                </a:solidFill>
                <a:latin typeface="Segoe"/>
                <a:ea typeface="ＭＳ ゴシック"/>
              </a:rPr>
              <a:t>clicking the </a:t>
            </a:r>
            <a:br>
              <a:rPr lang="en-US" sz="2000">
                <a:solidFill>
                  <a:srgbClr val="000000"/>
                </a:solidFill>
                <a:latin typeface="Segoe"/>
                <a:ea typeface="ＭＳ ゴシック"/>
              </a:rPr>
            </a:br>
            <a:r>
              <a:rPr lang="en-US" sz="2000" b="1">
                <a:solidFill>
                  <a:prstClr val="black"/>
                </a:solidFill>
                <a:latin typeface="Segoe"/>
                <a:ea typeface="ＭＳ ゴシック"/>
              </a:rPr>
              <a:t>Preview</a:t>
            </a:r>
            <a:r>
              <a:rPr lang="en-US" sz="2000">
                <a:solidFill>
                  <a:srgbClr val="000000"/>
                </a:solidFill>
                <a:latin typeface="Segoe"/>
                <a:ea typeface="ＭＳ ゴシック"/>
              </a:rPr>
              <a:t> </a:t>
            </a:r>
            <a:r>
              <a:rPr lang="en-US" sz="2000" b="1">
                <a:solidFill>
                  <a:prstClr val="black"/>
                </a:solidFill>
                <a:latin typeface="Segoe"/>
                <a:ea typeface="ＭＳ ゴシック"/>
              </a:rPr>
              <a:t>Results</a:t>
            </a:r>
            <a:r>
              <a:rPr lang="en-US" sz="2000">
                <a:solidFill>
                  <a:srgbClr val="000000"/>
                </a:solidFill>
                <a:latin typeface="Segoe"/>
                <a:ea typeface="ＭＳ ゴシック"/>
              </a:rPr>
              <a:t> </a:t>
            </a:r>
            <a:br>
              <a:rPr lang="en-US" sz="2000">
                <a:solidFill>
                  <a:srgbClr val="000000"/>
                </a:solidFill>
                <a:latin typeface="Segoe"/>
                <a:ea typeface="ＭＳ ゴシック"/>
              </a:rPr>
            </a:br>
            <a:r>
              <a:rPr lang="en-US" sz="2000">
                <a:solidFill>
                  <a:srgbClr val="000000"/>
                </a:solidFill>
                <a:latin typeface="Segoe"/>
                <a:ea typeface="ＭＳ ゴシック"/>
              </a:rPr>
              <a:t>button, and then </a:t>
            </a:r>
            <a:br>
              <a:rPr lang="en-US" sz="2000">
                <a:solidFill>
                  <a:srgbClr val="000000"/>
                </a:solidFill>
                <a:latin typeface="Segoe"/>
                <a:ea typeface="ＭＳ ゴシック"/>
              </a:rPr>
            </a:br>
            <a:r>
              <a:rPr lang="en-US" sz="2000">
                <a:solidFill>
                  <a:srgbClr val="000000"/>
                </a:solidFill>
                <a:latin typeface="Segoe"/>
                <a:ea typeface="ＭＳ ゴシック"/>
              </a:rPr>
              <a:t>review each record in the envelope and return to the first record. Turn off the Preview Results. The envelope should match the figure above.</a:t>
            </a:r>
          </a:p>
          <a:p>
            <a:pPr lvl="1" rtl="0">
              <a:buAutoNum type="arabicPeriod" startAt="8"/>
            </a:pPr>
            <a:endParaRPr lang="en-US" sz="20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pic>
        <p:nvPicPr>
          <p:cNvPr id="7" name="Picture 6" descr="11-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143" y="2209799"/>
            <a:ext cx="5234623" cy="2768601"/>
          </a:xfrm>
          <a:prstGeom prst="rect">
            <a:avLst/>
          </a:prstGeom>
        </p:spPr>
      </p:pic>
    </p:spTree>
    <p:extLst>
      <p:ext uri="{BB962C8B-B14F-4D97-AF65-F5344CB8AC3E}">
        <p14:creationId xmlns:p14="http://schemas.microsoft.com/office/powerpoint/2010/main" val="4289828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an Envelope</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1"/>
            </a:pPr>
            <a:r>
              <a:rPr lang="en-US" sz="2100" b="0" i="0" u="none" strike="noStrike" baseline="0" smtClean="0">
                <a:solidFill>
                  <a:srgbClr val="000000"/>
                </a:solidFill>
                <a:latin typeface="Segoe"/>
                <a:ea typeface="ＭＳ ゴシック"/>
              </a:rPr>
              <a:t>Complete the merge by clicking the </a:t>
            </a:r>
            <a:r>
              <a:rPr lang="en-US" sz="2100" b="1" i="0" u="none" strike="noStrike" baseline="0" smtClean="0">
                <a:solidFill>
                  <a:prstClr val="black"/>
                </a:solidFill>
                <a:latin typeface="Segoe"/>
                <a:ea typeface="ＭＳ ゴシック"/>
              </a:rPr>
              <a:t>Finish &amp; Merge</a:t>
            </a:r>
            <a:r>
              <a:rPr lang="en-US" sz="2100" b="0" i="0" u="none" strike="noStrike" baseline="0" smtClean="0">
                <a:solidFill>
                  <a:srgbClr val="000000"/>
                </a:solidFill>
                <a:latin typeface="Segoe"/>
                <a:ea typeface="ＭＳ ゴシック"/>
              </a:rPr>
              <a:t> button.</a:t>
            </a:r>
          </a:p>
          <a:p>
            <a:pPr lvl="1" rtl="0">
              <a:buAutoNum type="arabicPeriod" startAt="11"/>
            </a:pPr>
            <a:r>
              <a:rPr lang="en-US" sz="2100" b="0" i="0" u="none" strike="noStrike" baseline="0" smtClean="0">
                <a:solidFill>
                  <a:srgbClr val="000000"/>
                </a:solidFill>
                <a:latin typeface="Segoe"/>
                <a:ea typeface="ＭＳ ゴシック"/>
              </a:rPr>
              <a:t>Select </a:t>
            </a:r>
            <a:r>
              <a:rPr lang="en-US" sz="2100" b="1" i="0" u="none" strike="noStrike" baseline="0" smtClean="0">
                <a:solidFill>
                  <a:prstClr val="black"/>
                </a:solidFill>
                <a:latin typeface="Segoe"/>
                <a:ea typeface="ＭＳ ゴシック"/>
              </a:rPr>
              <a:t>Edit Individual Document</a:t>
            </a:r>
            <a:r>
              <a:rPr lang="en-US" sz="2100" b="0" i="0" u="none" strike="noStrike" baseline="0" smtClean="0">
                <a:solidFill>
                  <a:srgbClr val="000000"/>
                </a:solidFill>
                <a:latin typeface="Segoe"/>
                <a:ea typeface="ＭＳ ゴシック"/>
              </a:rPr>
              <a:t>, and</a:t>
            </a:r>
            <a:r>
              <a:rPr lang="en-US" sz="2100" b="1" i="0" u="none" strike="noStrike" baseline="0" smtClean="0">
                <a:solidFill>
                  <a:prstClr val="black"/>
                </a:solidFill>
                <a:latin typeface="Segoe"/>
                <a:ea typeface="ＭＳ ゴシック"/>
              </a:rPr>
              <a:t> </a:t>
            </a:r>
            <a:r>
              <a:rPr lang="en-US" sz="2100" b="0" i="0" u="none" strike="noStrike" baseline="0" smtClean="0">
                <a:solidFill>
                  <a:srgbClr val="000000"/>
                </a:solidFill>
                <a:latin typeface="Segoe"/>
                <a:ea typeface="ＭＳ ゴシック"/>
              </a:rPr>
              <a:t>then click </a:t>
            </a:r>
            <a:r>
              <a:rPr lang="en-US" sz="2100" b="1" i="0" u="none" strike="noStrike" baseline="0" smtClean="0">
                <a:solidFill>
                  <a:prstClr val="black"/>
                </a:solidFill>
                <a:latin typeface="Segoe"/>
                <a:ea typeface="ＭＳ ゴシック"/>
              </a:rPr>
              <a:t>OK</a:t>
            </a:r>
            <a:r>
              <a:rPr lang="en-US" sz="2100" b="0" i="0" u="none" strike="noStrike" baseline="0" smtClean="0">
                <a:solidFill>
                  <a:srgbClr val="000000"/>
                </a:solidFill>
                <a:latin typeface="Segoe"/>
                <a:ea typeface="ＭＳ ゴシック"/>
              </a:rPr>
              <a:t>.  Each record has its own envelope and you are ready to print. Check with your instructor before printing.</a:t>
            </a:r>
          </a:p>
          <a:p>
            <a:pPr lvl="1">
              <a:buFont typeface="+mj-lt"/>
              <a:buAutoNum type="arabicPeriod" startAt="13"/>
            </a:pPr>
            <a:r>
              <a:rPr lang="en-US" sz="2100">
                <a:solidFill>
                  <a:prstClr val="black"/>
                </a:solidFill>
                <a:latin typeface="Segoe"/>
                <a:ea typeface="ＭＳ ゴシック"/>
              </a:rPr>
              <a:t> </a:t>
            </a:r>
            <a:r>
              <a:rPr lang="en-US" sz="2100" b="1">
                <a:solidFill>
                  <a:prstClr val="black"/>
                </a:solidFill>
                <a:latin typeface="Segoe"/>
                <a:ea typeface="ＭＳ ゴシック"/>
              </a:rPr>
              <a:t>SAVE</a:t>
            </a:r>
            <a:r>
              <a:rPr lang="en-US" sz="2100">
                <a:solidFill>
                  <a:srgbClr val="000000"/>
                </a:solidFill>
                <a:latin typeface="Segoe"/>
                <a:ea typeface="ＭＳ ゴシック"/>
              </a:rPr>
              <a:t> the envelope as </a:t>
            </a:r>
            <a:r>
              <a:rPr lang="en-US" sz="2100" b="1" i="1">
                <a:solidFill>
                  <a:prstClr val="black"/>
                </a:solidFill>
                <a:latin typeface="Segoe"/>
                <a:ea typeface="ＭＳ ゴシック"/>
              </a:rPr>
              <a:t>Merged Scholarship Envelope</a:t>
            </a:r>
            <a:r>
              <a:rPr lang="en-US" sz="2100">
                <a:solidFill>
                  <a:srgbClr val="000000"/>
                </a:solidFill>
                <a:latin typeface="Segoe"/>
                <a:ea typeface="ＭＳ ゴシック"/>
              </a:rPr>
              <a:t> in the lesson folder on your flash drive, and then </a:t>
            </a:r>
            <a:r>
              <a:rPr lang="en-US" sz="2100" b="1">
                <a:solidFill>
                  <a:prstClr val="black"/>
                </a:solidFill>
                <a:latin typeface="Segoe"/>
                <a:ea typeface="ＭＳ ゴシック"/>
              </a:rPr>
              <a:t>CLOSE</a:t>
            </a:r>
            <a:r>
              <a:rPr lang="en-US" sz="2100">
                <a:solidFill>
                  <a:srgbClr val="000000"/>
                </a:solidFill>
                <a:latin typeface="Segoe"/>
                <a:ea typeface="ＭＳ ゴシック"/>
              </a:rPr>
              <a:t> the file.</a:t>
            </a:r>
          </a:p>
          <a:p>
            <a:pPr lvl="1">
              <a:buAutoNum type="arabicPeriod" startAt="13"/>
            </a:pPr>
            <a:r>
              <a:rPr lang="en-US" sz="2100">
                <a:solidFill>
                  <a:srgbClr val="000000"/>
                </a:solidFill>
                <a:latin typeface="Segoe"/>
                <a:ea typeface="ＭＳ ゴシック"/>
              </a:rPr>
              <a:t>Make sure you turn off the Preview results so that the field codes are displayed in the main document. </a:t>
            </a:r>
          </a:p>
          <a:p>
            <a:pPr lvl="1">
              <a:buAutoNum type="arabicPeriod" startAt="13"/>
            </a:pPr>
            <a:r>
              <a:rPr lang="en-US" sz="2100">
                <a:solidFill>
                  <a:prstClr val="black"/>
                </a:solidFill>
                <a:latin typeface="Segoe"/>
                <a:ea typeface="ＭＳ ゴシック"/>
              </a:rPr>
              <a:t> </a:t>
            </a:r>
            <a:r>
              <a:rPr lang="en-US" sz="2100" b="1">
                <a:solidFill>
                  <a:prstClr val="black"/>
                </a:solidFill>
                <a:latin typeface="Segoe"/>
                <a:ea typeface="ＭＳ ゴシック"/>
              </a:rPr>
              <a:t>SAVE</a:t>
            </a:r>
            <a:r>
              <a:rPr lang="en-US" sz="2100">
                <a:solidFill>
                  <a:srgbClr val="000000"/>
                </a:solidFill>
                <a:latin typeface="Segoe"/>
                <a:ea typeface="ＭＳ ゴシック"/>
              </a:rPr>
              <a:t> the main document as </a:t>
            </a:r>
            <a:r>
              <a:rPr lang="en-US" sz="2100" b="1" i="1">
                <a:solidFill>
                  <a:prstClr val="black"/>
                </a:solidFill>
                <a:latin typeface="Segoe"/>
                <a:ea typeface="ＭＳ ゴシック"/>
              </a:rPr>
              <a:t>Scholarship Main Envelope</a:t>
            </a:r>
            <a:r>
              <a:rPr lang="en-US" sz="2100">
                <a:solidFill>
                  <a:srgbClr val="000000"/>
                </a:solidFill>
                <a:latin typeface="Segoe"/>
                <a:ea typeface="ＭＳ ゴシック"/>
              </a:rPr>
              <a:t> in the lesson folder on your flash drive, and then </a:t>
            </a:r>
            <a:r>
              <a:rPr lang="en-US" sz="2100" b="1">
                <a:solidFill>
                  <a:prstClr val="black"/>
                </a:solidFill>
                <a:latin typeface="Segoe"/>
                <a:ea typeface="ＭＳ ゴシック"/>
              </a:rPr>
              <a:t>CLOSE</a:t>
            </a:r>
            <a:r>
              <a:rPr lang="en-US" sz="2100">
                <a:solidFill>
                  <a:srgbClr val="000000"/>
                </a:solidFill>
                <a:latin typeface="Segoe"/>
                <a:ea typeface="ＭＳ ゴシック"/>
              </a:rPr>
              <a:t> the file</a:t>
            </a:r>
          </a:p>
          <a:p>
            <a:pPr lvl="0"/>
            <a:r>
              <a:rPr lang="en-US" sz="2100" b="1">
                <a:latin typeface="Segoe"/>
                <a:ea typeface="ＭＳ ゴシック"/>
              </a:rPr>
              <a:t>PAUSE. LEAVE</a:t>
            </a:r>
            <a:r>
              <a:rPr lang="en-US" sz="2100">
                <a:latin typeface="Segoe"/>
                <a:ea typeface="ＭＳ ゴシック"/>
              </a:rPr>
              <a:t> Word open for the next exercise.</a:t>
            </a:r>
            <a:endParaRPr lang="en-US" sz="2100">
              <a:latin typeface="Times New Roman"/>
              <a:ea typeface="ＭＳ ゴシック"/>
            </a:endParaRPr>
          </a:p>
          <a:p>
            <a:pPr lvl="1" rtl="0">
              <a:buAutoNum type="arabicPeriod" startAt="11"/>
            </a:pPr>
            <a:endParaRPr lang="en-US" sz="21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spTree>
    <p:extLst>
      <p:ext uri="{BB962C8B-B14F-4D97-AF65-F5344CB8AC3E}">
        <p14:creationId xmlns:p14="http://schemas.microsoft.com/office/powerpoint/2010/main" val="1838616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2: Select the Starting 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Use the scroll bar to locate your flash drive and open data files from your lesson folder.</a:t>
            </a:r>
          </a:p>
          <a:p>
            <a:pPr lvl="1" rtl="0">
              <a:buAutoNum type="arabicPeriod" startAt="4"/>
            </a:pPr>
            <a:r>
              <a:rPr lang="en-US" b="0" i="0" u="none" strike="noStrike" baseline="0" smtClean="0">
                <a:solidFill>
                  <a:srgbClr val="000000"/>
                </a:solidFill>
                <a:latin typeface="Segoe"/>
                <a:ea typeface="ＭＳ ゴシック"/>
              </a:rPr>
              <a:t>Select the </a:t>
            </a:r>
            <a:r>
              <a:rPr lang="en-US" b="0" i="1" u="none" strike="noStrike" baseline="0" smtClean="0">
                <a:solidFill>
                  <a:srgbClr val="000000"/>
                </a:solidFill>
                <a:latin typeface="Segoe"/>
                <a:ea typeface="ＭＳ ゴシック"/>
              </a:rPr>
              <a:t>Scholarship</a:t>
            </a:r>
            <a:r>
              <a:rPr lang="en-US" b="0" i="0" u="none" strike="noStrike" baseline="0" smtClean="0">
                <a:solidFill>
                  <a:srgbClr val="000000"/>
                </a:solidFill>
                <a:latin typeface="Segoe"/>
                <a:ea typeface="ＭＳ ゴシック"/>
              </a:rPr>
              <a:t> document and double-click to open it or click the Open button. The document is opened in the document screen.</a:t>
            </a:r>
          </a:p>
          <a:p>
            <a:pPr lvl="1" rtl="0">
              <a:buAutoNum type="arabicPeriod" startAt="4"/>
            </a:pPr>
            <a:r>
              <a:rPr lang="en-US" b="0" i="0" u="none" strike="noStrike" baseline="0" smtClean="0">
                <a:solidFill>
                  <a:srgbClr val="000000"/>
                </a:solidFill>
                <a:latin typeface="Segoe"/>
                <a:ea typeface="ＭＳ ゴシック"/>
              </a:rPr>
              <a:t>At the bottom of the Mail Merge pane, click the Next: Select recipients link.</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12449311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Labels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OPEN</a:t>
            </a:r>
            <a:r>
              <a:rPr lang="en-US" sz="2000" b="0" i="0" u="none" strike="noStrike" baseline="0" smtClean="0">
                <a:latin typeface="Segoe"/>
                <a:ea typeface="ＭＳ ゴシック"/>
              </a:rPr>
              <a:t> a blank document.</a:t>
            </a:r>
          </a:p>
          <a:p>
            <a:pPr lvl="1" rtl="0"/>
            <a:r>
              <a:rPr lang="en-US" sz="2000" b="0" i="0" u="none" strike="noStrike" baseline="0" smtClean="0">
                <a:solidFill>
                  <a:srgbClr val="000000"/>
                </a:solidFill>
                <a:latin typeface="Segoe"/>
                <a:ea typeface="ＭＳ ゴシック"/>
              </a:rPr>
              <a:t>From the Mailings tab, in the Start Mail Merge group, click the </a:t>
            </a:r>
            <a:r>
              <a:rPr lang="en-US" sz="2000" b="1" i="0" u="none" strike="noStrike" baseline="0" smtClean="0">
                <a:solidFill>
                  <a:prstClr val="black"/>
                </a:solidFill>
                <a:latin typeface="Segoe"/>
                <a:ea typeface="ＭＳ ゴシック"/>
              </a:rPr>
              <a:t>Start Mail Merge</a:t>
            </a:r>
            <a:r>
              <a:rPr lang="en-US" sz="2000" b="0" i="0" u="none" strike="noStrike" baseline="0" smtClean="0">
                <a:solidFill>
                  <a:srgbClr val="000000"/>
                </a:solidFill>
                <a:latin typeface="Segoe"/>
                <a:ea typeface="ＭＳ ゴシック"/>
              </a:rPr>
              <a:t> button. Choose </a:t>
            </a:r>
            <a:r>
              <a:rPr lang="en-US" sz="2000" b="1" i="0" u="none" strike="noStrike" baseline="0" smtClean="0">
                <a:solidFill>
                  <a:prstClr val="black"/>
                </a:solidFill>
                <a:latin typeface="Segoe"/>
                <a:ea typeface="ＭＳ ゴシック"/>
              </a:rPr>
              <a:t>Labels</a:t>
            </a:r>
            <a:r>
              <a:rPr lang="en-US" sz="2000" b="0" i="0" u="none" strike="noStrike" baseline="0" smtClean="0">
                <a:solidFill>
                  <a:srgbClr val="000000"/>
                </a:solidFill>
                <a:latin typeface="Segoe"/>
                <a:ea typeface="ＭＳ ゴシック"/>
              </a:rPr>
              <a:t>. The </a:t>
            </a:r>
            <a:r>
              <a:rPr lang="en-US" sz="2000" b="0" i="1" u="none" strike="noStrike" baseline="0" smtClean="0">
                <a:solidFill>
                  <a:srgbClr val="000000"/>
                </a:solidFill>
                <a:latin typeface="Segoe"/>
                <a:ea typeface="ＭＳ ゴシック"/>
              </a:rPr>
              <a:t>Label Options</a:t>
            </a:r>
            <a:r>
              <a:rPr lang="en-US" sz="2000" b="0" i="0" u="none" strike="noStrike" baseline="0" smtClean="0">
                <a:solidFill>
                  <a:srgbClr val="000000"/>
                </a:solidFill>
                <a:latin typeface="Segoe"/>
                <a:ea typeface="ＭＳ ゴシック"/>
              </a:rPr>
              <a:t> dialog box opens as displayed below. You have options to change vendors and product number.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pic>
        <p:nvPicPr>
          <p:cNvPr id="7" name="Picture 6" descr="11-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200400"/>
            <a:ext cx="7300561" cy="3039533"/>
          </a:xfrm>
          <a:prstGeom prst="rect">
            <a:avLst/>
          </a:prstGeom>
        </p:spPr>
      </p:pic>
    </p:spTree>
    <p:extLst>
      <p:ext uri="{BB962C8B-B14F-4D97-AF65-F5344CB8AC3E}">
        <p14:creationId xmlns:p14="http://schemas.microsoft.com/office/powerpoint/2010/main" val="1714509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Labels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2"/>
            </a:pPr>
            <a:r>
              <a:rPr lang="en-US" sz="2400">
                <a:solidFill>
                  <a:srgbClr val="000000"/>
                </a:solidFill>
                <a:latin typeface="Segoe"/>
                <a:ea typeface="ＭＳ ゴシック"/>
              </a:rPr>
              <a:t>Change the Product number to </a:t>
            </a:r>
            <a:r>
              <a:rPr lang="en-US" sz="2400" b="1">
                <a:solidFill>
                  <a:prstClr val="black"/>
                </a:solidFill>
                <a:latin typeface="Segoe"/>
                <a:ea typeface="ＭＳ ゴシック"/>
              </a:rPr>
              <a:t>30</a:t>
            </a:r>
            <a:r>
              <a:rPr lang="en-US" sz="2400">
                <a:solidFill>
                  <a:srgbClr val="000000"/>
                </a:solidFill>
                <a:latin typeface="Segoe"/>
                <a:ea typeface="ＭＳ ゴシック"/>
              </a:rPr>
              <a:t> Per Page with the dimensions of Type: </a:t>
            </a:r>
            <a:r>
              <a:rPr lang="en-US" sz="2400" b="1">
                <a:solidFill>
                  <a:prstClr val="black"/>
                </a:solidFill>
                <a:latin typeface="Segoe"/>
                <a:ea typeface="ＭＳ ゴシック"/>
              </a:rPr>
              <a:t>Address Label</a:t>
            </a:r>
            <a:r>
              <a:rPr lang="en-US" sz="2400">
                <a:solidFill>
                  <a:srgbClr val="000000"/>
                </a:solidFill>
                <a:latin typeface="Segoe"/>
                <a:ea typeface="ＭＳ ゴシック"/>
              </a:rPr>
              <a:t>, Height: </a:t>
            </a:r>
            <a:r>
              <a:rPr lang="en-US" sz="2400" b="1">
                <a:solidFill>
                  <a:prstClr val="black"/>
                </a:solidFill>
                <a:latin typeface="Segoe"/>
                <a:ea typeface="ＭＳ ゴシック"/>
              </a:rPr>
              <a:t>1</a:t>
            </a:r>
            <a:r>
              <a:rPr lang="en-US" sz="2400">
                <a:solidFill>
                  <a:srgbClr val="000000"/>
                </a:solidFill>
                <a:latin typeface="Segoe"/>
                <a:ea typeface="ＭＳ ゴシック"/>
              </a:rPr>
              <a:t>"; Width: </a:t>
            </a:r>
            <a:r>
              <a:rPr lang="en-US" sz="2400" b="1">
                <a:solidFill>
                  <a:prstClr val="black"/>
                </a:solidFill>
                <a:latin typeface="Segoe"/>
                <a:ea typeface="ＭＳ ゴシック"/>
              </a:rPr>
              <a:t>2.63</a:t>
            </a:r>
            <a:r>
              <a:rPr lang="en-US" sz="2400">
                <a:solidFill>
                  <a:srgbClr val="000000"/>
                </a:solidFill>
                <a:latin typeface="Segoe"/>
                <a:ea typeface="ＭＳ ゴシック"/>
              </a:rPr>
              <a:t>”; Paper size: </a:t>
            </a:r>
            <a:r>
              <a:rPr lang="en-US" sz="2400" b="1">
                <a:solidFill>
                  <a:prstClr val="black"/>
                </a:solidFill>
                <a:latin typeface="Segoe"/>
                <a:ea typeface="ＭＳ ゴシック"/>
              </a:rPr>
              <a:t>8.5” x 11”</a:t>
            </a:r>
            <a:r>
              <a:rPr lang="en-US" sz="2400">
                <a:solidFill>
                  <a:srgbClr val="000000"/>
                </a:solidFill>
                <a:latin typeface="Segoe"/>
                <a:ea typeface="ＭＳ ゴシック"/>
              </a:rPr>
              <a:t>. Click </a:t>
            </a:r>
            <a:r>
              <a:rPr lang="en-US" sz="2400" b="1">
                <a:solidFill>
                  <a:prstClr val="black"/>
                </a:solidFill>
                <a:latin typeface="Segoe"/>
                <a:ea typeface="ＭＳ ゴシック"/>
              </a:rPr>
              <a:t>OK</a:t>
            </a:r>
            <a:r>
              <a:rPr lang="en-US" sz="2400">
                <a:solidFill>
                  <a:srgbClr val="000000"/>
                </a:solidFill>
                <a:latin typeface="Times New Roman"/>
                <a:ea typeface="ＭＳ ゴシック"/>
              </a:rPr>
              <a:t>.</a:t>
            </a:r>
          </a:p>
          <a:p>
            <a:pPr lvl="1" rtl="0">
              <a:buAutoNum type="arabicPeriod" startAt="2"/>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Select Recipients</a:t>
            </a:r>
            <a:r>
              <a:rPr lang="en-US" b="0" i="0" u="none" strike="noStrike" baseline="0" smtClean="0">
                <a:solidFill>
                  <a:srgbClr val="000000"/>
                </a:solidFill>
                <a:latin typeface="Segoe"/>
                <a:ea typeface="ＭＳ ゴシック"/>
              </a:rPr>
              <a:t> button and select </a:t>
            </a:r>
            <a:r>
              <a:rPr lang="en-US" b="1" i="0" u="none" strike="noStrike" baseline="0" smtClean="0">
                <a:solidFill>
                  <a:prstClr val="black"/>
                </a:solidFill>
                <a:latin typeface="Segoe"/>
                <a:ea typeface="ＭＳ ゴシック"/>
              </a:rPr>
              <a:t>Use an Existing List</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Select Data Source</a:t>
            </a:r>
            <a:r>
              <a:rPr lang="en-US" b="0" i="0" u="none" strike="noStrike" baseline="0" smtClean="0">
                <a:solidFill>
                  <a:srgbClr val="000000"/>
                </a:solidFill>
                <a:latin typeface="Segoe"/>
                <a:ea typeface="ＭＳ ゴシック"/>
              </a:rPr>
              <a:t> dialog box opens. Navigate to your data files for the lesson folder.</a:t>
            </a:r>
          </a:p>
          <a:p>
            <a:pPr lvl="1" rtl="0">
              <a:buAutoNum type="arabicPeriod" startAt="2"/>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the </a:t>
            </a:r>
            <a:r>
              <a:rPr lang="en-US" b="1" i="1" u="none" strike="noStrike" baseline="0" smtClean="0">
                <a:solidFill>
                  <a:prstClr val="black"/>
                </a:solidFill>
                <a:latin typeface="Segoe"/>
                <a:ea typeface="ＭＳ ゴシック"/>
              </a:rPr>
              <a:t>Student List.accdb</a:t>
            </a:r>
            <a:r>
              <a:rPr lang="en-US" b="0" i="0" u="none" strike="noStrike" baseline="0" smtClean="0">
                <a:solidFill>
                  <a:srgbClr val="000000"/>
                </a:solidFill>
                <a:latin typeface="Segoe"/>
                <a:ea typeface="ＭＳ ゴシック"/>
              </a:rPr>
              <a:t> (database) data source file from the lesson folder.As discussed, each time you open a data source file the commands on the Ribbon become active. The first label appears blank whereas the remaining labels displays </a:t>
            </a:r>
            <a:r>
              <a:rPr lang="en-US" b="0" i="1" u="none" strike="noStrike" baseline="0" smtClean="0">
                <a:solidFill>
                  <a:srgbClr val="000000"/>
                </a:solidFill>
                <a:latin typeface="Segoe"/>
                <a:ea typeface="ＭＳ ゴシック"/>
              </a:rPr>
              <a:t>&lt;&lt;Next Record&gt;&gt;</a:t>
            </a:r>
            <a:r>
              <a:rPr lang="en-US" b="0" i="0" u="none" strike="noStrike" baseline="0" smtClean="0">
                <a:solidFill>
                  <a:srgbClr val="000000"/>
                </a:solidFill>
                <a:latin typeface="Times New Roman"/>
                <a:ea typeface="ＭＳ ゴシック"/>
              </a:rPr>
              <a:t>.</a:t>
            </a:r>
          </a:p>
          <a:p>
            <a:pPr lvl="1" rtl="0">
              <a:buAutoNum type="arabicPeriod" startAt="2"/>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Address</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Block</a:t>
            </a:r>
            <a:r>
              <a:rPr lang="en-US" b="0" i="0" u="none" strike="noStrike" baseline="0" smtClean="0">
                <a:solidFill>
                  <a:srgbClr val="000000"/>
                </a:solidFill>
                <a:latin typeface="Segoe"/>
                <a:ea typeface="ＭＳ ゴシック"/>
              </a:rPr>
              <a:t> button to begin inserting the Address Block.</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spTree>
    <p:extLst>
      <p:ext uri="{BB962C8B-B14F-4D97-AF65-F5344CB8AC3E}">
        <p14:creationId xmlns:p14="http://schemas.microsoft.com/office/powerpoint/2010/main" val="1155548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Labels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Notice that the fields do not match. </a:t>
            </a:r>
          </a:p>
          <a:p>
            <a:pPr lvl="1" rtl="0">
              <a:buAutoNum type="arabicPeriod" startAt="6"/>
            </a:pPr>
            <a:r>
              <a:rPr lang="en-US" b="0" i="0" u="none" strike="noStrike" baseline="0" smtClean="0">
                <a:solidFill>
                  <a:srgbClr val="000000"/>
                </a:solidFill>
                <a:latin typeface="Segoe"/>
                <a:ea typeface="ＭＳ ゴシック"/>
              </a:rPr>
              <a:t>Correct the address by clicking the </a:t>
            </a:r>
            <a:r>
              <a:rPr lang="en-US" b="1" i="0" u="none" strike="noStrike" baseline="0" smtClean="0">
                <a:solidFill>
                  <a:prstClr val="black"/>
                </a:solidFill>
                <a:latin typeface="Segoe"/>
                <a:ea typeface="ＭＳ ゴシック"/>
              </a:rPr>
              <a:t>Match Fields</a:t>
            </a:r>
            <a:r>
              <a:rPr lang="en-US" b="0" i="0" u="none" strike="noStrike" baseline="0" smtClean="0">
                <a:solidFill>
                  <a:srgbClr val="000000"/>
                </a:solidFill>
                <a:latin typeface="Segoe"/>
                <a:ea typeface="ＭＳ ゴシック"/>
              </a:rPr>
              <a:t> button.</a:t>
            </a:r>
          </a:p>
          <a:p>
            <a:pPr lvl="1" rtl="0">
              <a:buAutoNum type="arabicPeriod" startAt="6"/>
            </a:pPr>
            <a:r>
              <a:rPr lang="en-US" b="0" i="0" u="none" strike="noStrike" baseline="0" smtClean="0">
                <a:solidFill>
                  <a:srgbClr val="000000"/>
                </a:solidFill>
                <a:latin typeface="Segoe"/>
                <a:ea typeface="ＭＳ ゴシック"/>
              </a:rPr>
              <a:t>To correct the Address 1 field, click the drop-down arrow and select </a:t>
            </a:r>
            <a:r>
              <a:rPr lang="en-US" b="1" i="1" u="none" strike="noStrike" baseline="0" smtClean="0">
                <a:solidFill>
                  <a:prstClr val="black"/>
                </a:solidFill>
                <a:latin typeface="Segoe"/>
                <a:ea typeface="ＭＳ ゴシック"/>
              </a:rPr>
              <a:t>Address_Line</a:t>
            </a:r>
            <a:r>
              <a:rPr lang="en-US" b="0" i="0" u="none" strike="noStrike" baseline="0" smtClean="0">
                <a:solidFill>
                  <a:srgbClr val="000000"/>
                </a:solidFill>
                <a:latin typeface="Times New Roman"/>
                <a:ea typeface="ＭＳ ゴシック"/>
              </a:rPr>
              <a:t>.</a:t>
            </a:r>
          </a:p>
          <a:p>
            <a:pPr lvl="1" rtl="0">
              <a:buAutoNum type="arabicPeriod" startAt="6"/>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6"/>
            </a:pPr>
            <a:r>
              <a:rPr lang="en-US" b="0" i="0" u="none" strike="noStrike" baseline="0" smtClean="0">
                <a:solidFill>
                  <a:srgbClr val="000000"/>
                </a:solidFill>
                <a:latin typeface="Segoe"/>
                <a:ea typeface="ＭＳ ゴシック"/>
              </a:rPr>
              <a:t>The address line has been corrected as shown in the preview area.</a:t>
            </a:r>
          </a:p>
          <a:p>
            <a:pPr lvl="1" rtl="0">
              <a:buAutoNum type="arabicPeriod" startAt="6"/>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Segoe"/>
                <a:ea typeface="ＭＳ ゴシック"/>
              </a:rPr>
              <a:t> again to close the </a:t>
            </a:r>
            <a:r>
              <a:rPr lang="en-US" b="0" i="1" u="none" strike="noStrike" baseline="0" smtClean="0">
                <a:solidFill>
                  <a:srgbClr val="000000"/>
                </a:solidFill>
                <a:latin typeface="Segoe"/>
                <a:ea typeface="ＭＳ ゴシック"/>
              </a:rPr>
              <a:t>Address Block</a:t>
            </a:r>
            <a:r>
              <a:rPr lang="en-US" b="0" i="0" u="none" strike="noStrike" baseline="0" smtClean="0">
                <a:solidFill>
                  <a:srgbClr val="000000"/>
                </a:solidFill>
                <a:latin typeface="Segoe"/>
                <a:ea typeface="ＭＳ ゴシック"/>
              </a:rPr>
              <a:t> dialog box.</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spTree>
    <p:extLst>
      <p:ext uri="{BB962C8B-B14F-4D97-AF65-F5344CB8AC3E}">
        <p14:creationId xmlns:p14="http://schemas.microsoft.com/office/powerpoint/2010/main" val="31780568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Labels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2"/>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Update Labels</a:t>
            </a:r>
            <a:r>
              <a:rPr lang="en-US" sz="2000" b="0" i="0" u="none" strike="noStrike" baseline="0" smtClean="0">
                <a:solidFill>
                  <a:srgbClr val="000000"/>
                </a:solidFill>
                <a:latin typeface="Segoe"/>
                <a:ea typeface="ＭＳ ゴシック"/>
              </a:rPr>
              <a:t>      button in the Write &amp; Insert Fields group. The Address Block appears on each label as shown below. Labels are created using the table format and when opened, the Table Tools opens. The skills that you learn in Lesson 6 can be applied to format labels.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pic>
        <p:nvPicPr>
          <p:cNvPr id="7" name="Picture 6" descr="upda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447800"/>
            <a:ext cx="368300" cy="368300"/>
          </a:xfrm>
          <a:prstGeom prst="rect">
            <a:avLst/>
          </a:prstGeom>
        </p:spPr>
      </p:pic>
      <p:pic>
        <p:nvPicPr>
          <p:cNvPr id="8" name="Picture 7" descr="1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124200"/>
            <a:ext cx="5706533" cy="3091724"/>
          </a:xfrm>
          <a:prstGeom prst="rect">
            <a:avLst/>
          </a:prstGeom>
        </p:spPr>
      </p:pic>
    </p:spTree>
    <p:extLst>
      <p:ext uri="{BB962C8B-B14F-4D97-AF65-F5344CB8AC3E}">
        <p14:creationId xmlns:p14="http://schemas.microsoft.com/office/powerpoint/2010/main" val="34384418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Create Labels</a:t>
            </a:r>
            <a:endParaRPr lang="en-US"/>
          </a:p>
        </p:txBody>
      </p:sp>
      <p:sp>
        <p:nvSpPr>
          <p:cNvPr id="3" name="Content Placeholder 2"/>
          <p:cNvSpPr>
            <a:spLocks noGrp="1"/>
          </p:cNvSpPr>
          <p:nvPr>
            <p:ph idx="1"/>
          </p:nvPr>
        </p:nvSpPr>
        <p:spPr/>
        <p:txBody>
          <a:bodyPr/>
          <a:lstStyle/>
          <a:p>
            <a:pPr lvl="1">
              <a:buFont typeface="+mj-lt"/>
              <a:buAutoNum type="arabicPeriod" startAt="13"/>
            </a:pPr>
            <a:r>
              <a:rPr lang="en-US">
                <a:solidFill>
                  <a:srgbClr val="000000"/>
                </a:solidFill>
                <a:latin typeface="Segoe"/>
                <a:ea typeface="ＭＳ ゴシック"/>
              </a:rPr>
              <a:t>Preview the labels by clicking the </a:t>
            </a:r>
            <a:r>
              <a:rPr lang="en-US" b="1">
                <a:solidFill>
                  <a:prstClr val="black"/>
                </a:solidFill>
                <a:latin typeface="Segoe"/>
                <a:ea typeface="ＭＳ ゴシック"/>
              </a:rPr>
              <a:t>Preview</a:t>
            </a:r>
            <a:r>
              <a:rPr lang="en-US">
                <a:solidFill>
                  <a:srgbClr val="000000"/>
                </a:solidFill>
                <a:latin typeface="Segoe"/>
                <a:ea typeface="ＭＳ ゴシック"/>
              </a:rPr>
              <a:t> </a:t>
            </a:r>
            <a:r>
              <a:rPr lang="en-US" b="1">
                <a:solidFill>
                  <a:prstClr val="black"/>
                </a:solidFill>
                <a:latin typeface="Segoe"/>
                <a:ea typeface="ＭＳ ゴシック"/>
              </a:rPr>
              <a:t>Results</a:t>
            </a:r>
            <a:r>
              <a:rPr lang="en-US">
                <a:solidFill>
                  <a:srgbClr val="000000"/>
                </a:solidFill>
                <a:latin typeface="Segoe"/>
                <a:ea typeface="ＭＳ ゴシック"/>
              </a:rPr>
              <a:t> button. Each record appears on the label. Turn off the Preview Results.</a:t>
            </a:r>
          </a:p>
          <a:p>
            <a:pPr lvl="1">
              <a:buAutoNum type="arabicPeriod" startAt="13"/>
            </a:pPr>
            <a:r>
              <a:rPr lang="en-US">
                <a:solidFill>
                  <a:srgbClr val="000000"/>
                </a:solidFill>
                <a:latin typeface="Segoe"/>
                <a:ea typeface="ＭＳ ゴシック"/>
              </a:rPr>
              <a:t>The next step is to complete the merge. Click the </a:t>
            </a:r>
            <a:r>
              <a:rPr lang="en-US" b="1">
                <a:solidFill>
                  <a:prstClr val="black"/>
                </a:solidFill>
                <a:latin typeface="Segoe"/>
                <a:ea typeface="ＭＳ ゴシック"/>
              </a:rPr>
              <a:t>Finish &amp; Merge</a:t>
            </a:r>
            <a:r>
              <a:rPr lang="en-US">
                <a:solidFill>
                  <a:srgbClr val="000000"/>
                </a:solidFill>
                <a:latin typeface="Segoe"/>
                <a:ea typeface="ＭＳ ゴシック"/>
              </a:rPr>
              <a:t> button. Select </a:t>
            </a:r>
            <a:r>
              <a:rPr lang="en-US" b="1">
                <a:solidFill>
                  <a:prstClr val="black"/>
                </a:solidFill>
                <a:latin typeface="Segoe"/>
                <a:ea typeface="ＭＳ ゴシック"/>
              </a:rPr>
              <a:t>Edit Individual Document</a:t>
            </a:r>
            <a:r>
              <a:rPr lang="en-US">
                <a:solidFill>
                  <a:srgbClr val="000000"/>
                </a:solidFill>
                <a:latin typeface="Segoe"/>
                <a:ea typeface="ＭＳ ゴシック"/>
              </a:rPr>
              <a:t>, and then click </a:t>
            </a:r>
            <a:r>
              <a:rPr lang="en-US" b="1">
                <a:solidFill>
                  <a:prstClr val="black"/>
                </a:solidFill>
                <a:latin typeface="Segoe"/>
                <a:ea typeface="ＭＳ ゴシック"/>
              </a:rPr>
              <a:t>OK</a:t>
            </a:r>
            <a:r>
              <a:rPr lang="en-US">
                <a:solidFill>
                  <a:srgbClr val="000000"/>
                </a:solidFill>
                <a:latin typeface="Times New Roman"/>
                <a:ea typeface="ＭＳ ゴシック"/>
              </a:rPr>
              <a:t>.</a:t>
            </a:r>
          </a:p>
          <a:p>
            <a:pPr lvl="1">
              <a:buAutoNum type="arabicPeriod" startAt="13"/>
            </a:pPr>
            <a:r>
              <a:rPr lang="en-US">
                <a:solidFill>
                  <a:prstClr val="black"/>
                </a:solidFill>
                <a:latin typeface="Segoe"/>
                <a:ea typeface="ＭＳ ゴシック"/>
              </a:rPr>
              <a:t> </a:t>
            </a:r>
            <a:r>
              <a:rPr lang="en-US" b="1">
                <a:solidFill>
                  <a:prstClr val="black"/>
                </a:solidFill>
                <a:latin typeface="Segoe"/>
                <a:ea typeface="ＭＳ ゴシック"/>
              </a:rPr>
              <a:t>SAVE</a:t>
            </a:r>
            <a:r>
              <a:rPr lang="en-US">
                <a:solidFill>
                  <a:srgbClr val="000000"/>
                </a:solidFill>
                <a:latin typeface="Segoe"/>
                <a:ea typeface="ＭＳ ゴシック"/>
              </a:rPr>
              <a:t> the merged label as </a:t>
            </a:r>
            <a:r>
              <a:rPr lang="en-US" b="1" i="1">
                <a:solidFill>
                  <a:prstClr val="black"/>
                </a:solidFill>
                <a:latin typeface="Segoe"/>
                <a:ea typeface="ＭＳ ゴシック"/>
              </a:rPr>
              <a:t>Merged Scholarship Label</a:t>
            </a:r>
            <a:r>
              <a:rPr lang="en-US">
                <a:solidFill>
                  <a:srgbClr val="000000"/>
                </a:solidFill>
                <a:latin typeface="Segoe"/>
                <a:ea typeface="ＭＳ ゴシック"/>
              </a:rPr>
              <a:t> in the lesson folder on your flash drive, and then </a:t>
            </a:r>
            <a:r>
              <a:rPr lang="en-US" b="1">
                <a:solidFill>
                  <a:prstClr val="black"/>
                </a:solidFill>
                <a:latin typeface="Segoe"/>
                <a:ea typeface="ＭＳ ゴシック"/>
              </a:rPr>
              <a:t>CLOSE</a:t>
            </a:r>
            <a:r>
              <a:rPr lang="en-US">
                <a:solidFill>
                  <a:srgbClr val="000000"/>
                </a:solidFill>
                <a:latin typeface="Segoe"/>
                <a:ea typeface="ＭＳ ゴシック"/>
              </a:rPr>
              <a:t> the file.</a:t>
            </a:r>
          </a:p>
          <a:p>
            <a:pPr lvl="1">
              <a:buAutoNum type="arabicPeriod" startAt="13"/>
            </a:pPr>
            <a:r>
              <a:rPr lang="en-US">
                <a:solidFill>
                  <a:prstClr val="black"/>
                </a:solidFill>
                <a:latin typeface="Segoe"/>
                <a:ea typeface="ＭＳ ゴシック"/>
              </a:rPr>
              <a:t> </a:t>
            </a:r>
            <a:r>
              <a:rPr lang="en-US" b="1">
                <a:solidFill>
                  <a:prstClr val="black"/>
                </a:solidFill>
                <a:latin typeface="Segoe"/>
                <a:ea typeface="ＭＳ ゴシック"/>
              </a:rPr>
              <a:t>SAVE</a:t>
            </a:r>
            <a:r>
              <a:rPr lang="en-US">
                <a:solidFill>
                  <a:srgbClr val="000000"/>
                </a:solidFill>
                <a:latin typeface="Segoe"/>
                <a:ea typeface="ＭＳ ゴシック"/>
              </a:rPr>
              <a:t> the main label document as </a:t>
            </a:r>
            <a:r>
              <a:rPr lang="en-US" b="1" i="1">
                <a:solidFill>
                  <a:prstClr val="black"/>
                </a:solidFill>
                <a:latin typeface="Segoe"/>
                <a:ea typeface="ＭＳ ゴシック"/>
              </a:rPr>
              <a:t>Scholarship Main Label</a:t>
            </a:r>
            <a:r>
              <a:rPr lang="en-US">
                <a:solidFill>
                  <a:srgbClr val="000000"/>
                </a:solidFill>
                <a:latin typeface="Segoe"/>
                <a:ea typeface="ＭＳ ゴシック"/>
              </a:rPr>
              <a:t> in the lesson folder on your flash drive, and then </a:t>
            </a:r>
            <a:r>
              <a:rPr lang="en-US" b="1">
                <a:solidFill>
                  <a:prstClr val="black"/>
                </a:solidFill>
                <a:latin typeface="Segoe"/>
                <a:ea typeface="ＭＳ ゴシック"/>
              </a:rPr>
              <a:t>CLOSE</a:t>
            </a:r>
            <a:r>
              <a:rPr lang="en-US">
                <a:solidFill>
                  <a:srgbClr val="000000"/>
                </a:solidFill>
                <a:latin typeface="Segoe"/>
                <a:ea typeface="ＭＳ ゴシック"/>
              </a:rPr>
              <a:t> the file. </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74</a:t>
            </a:fld>
            <a:endParaRPr lang="en-US" dirty="0"/>
          </a:p>
        </p:txBody>
      </p:sp>
    </p:spTree>
    <p:extLst>
      <p:ext uri="{BB962C8B-B14F-4D97-AF65-F5344CB8AC3E}">
        <p14:creationId xmlns:p14="http://schemas.microsoft.com/office/powerpoint/2010/main" val="12953380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pic>
        <p:nvPicPr>
          <p:cNvPr id="7" name="Picture 6" descr="1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67" y="1659466"/>
            <a:ext cx="8119533" cy="1704259"/>
          </a:xfrm>
          <a:prstGeom prst="rect">
            <a:avLst/>
          </a:prstGeom>
        </p:spPr>
      </p:pic>
    </p:spTree>
    <p:extLst>
      <p:ext uri="{BB962C8B-B14F-4D97-AF65-F5344CB8AC3E}">
        <p14:creationId xmlns:p14="http://schemas.microsoft.com/office/powerpoint/2010/main" val="2579976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3: Select the Recipients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Under the </a:t>
            </a:r>
            <a:r>
              <a:rPr lang="en-US" b="0" i="1" u="none" strike="noStrike" baseline="0" smtClean="0">
                <a:solidFill>
                  <a:srgbClr val="000000"/>
                </a:solidFill>
                <a:latin typeface="Segoe"/>
                <a:ea typeface="ＭＳ ゴシック"/>
              </a:rPr>
              <a:t>Select recipients</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section (right), you use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default setting, Use an existing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list. The existing list is located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in the data lesson folder in your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flash drive.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1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588" y="1524001"/>
            <a:ext cx="2744080" cy="4724400"/>
          </a:xfrm>
          <a:prstGeom prst="rect">
            <a:avLst/>
          </a:prstGeom>
        </p:spPr>
      </p:pic>
    </p:spTree>
    <p:extLst>
      <p:ext uri="{BB962C8B-B14F-4D97-AF65-F5344CB8AC3E}">
        <p14:creationId xmlns:p14="http://schemas.microsoft.com/office/powerpoint/2010/main" val="2154904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3: Select the Recipients</a:t>
            </a:r>
            <a:endParaRPr lang="en-US"/>
          </a:p>
        </p:txBody>
      </p:sp>
      <p:sp>
        <p:nvSpPr>
          <p:cNvPr id="3" name="Text Placeholder 2"/>
          <p:cNvSpPr>
            <a:spLocks noGrp="1"/>
          </p:cNvSpPr>
          <p:nvPr>
            <p:ph type="body" idx="1"/>
          </p:nvPr>
        </p:nvSpPr>
        <p:spPr/>
        <p:txBody>
          <a:bodyPr/>
          <a:lstStyle/>
          <a:p>
            <a:pPr lvl="1">
              <a:buFont typeface="+mj-lt"/>
              <a:buAutoNum type="arabicPeriod" startAt="2"/>
            </a:pPr>
            <a:r>
              <a:rPr lang="en-US" sz="2000">
                <a:solidFill>
                  <a:srgbClr val="000000"/>
                </a:solidFill>
                <a:latin typeface="Segoe"/>
                <a:ea typeface="ＭＳ ゴシック"/>
              </a:rPr>
              <a:t>Under the Use </a:t>
            </a:r>
            <a:br>
              <a:rPr lang="en-US" sz="2000">
                <a:solidFill>
                  <a:srgbClr val="000000"/>
                </a:solidFill>
                <a:latin typeface="Segoe"/>
                <a:ea typeface="ＭＳ ゴシック"/>
              </a:rPr>
            </a:br>
            <a:r>
              <a:rPr lang="en-US" sz="2000">
                <a:solidFill>
                  <a:srgbClr val="000000"/>
                </a:solidFill>
                <a:latin typeface="Segoe"/>
                <a:ea typeface="ＭＳ ゴシック"/>
              </a:rPr>
              <a:t>an existing list </a:t>
            </a:r>
            <a:br>
              <a:rPr lang="en-US" sz="2000">
                <a:solidFill>
                  <a:srgbClr val="000000"/>
                </a:solidFill>
                <a:latin typeface="Segoe"/>
                <a:ea typeface="ＭＳ ゴシック"/>
              </a:rPr>
            </a:br>
            <a:r>
              <a:rPr lang="en-US" sz="2000">
                <a:solidFill>
                  <a:srgbClr val="000000"/>
                </a:solidFill>
                <a:latin typeface="Segoe"/>
                <a:ea typeface="ＭＳ ゴシック"/>
              </a:rPr>
              <a:t>section, click</a:t>
            </a:r>
            <a:br>
              <a:rPr lang="en-US" sz="2000">
                <a:solidFill>
                  <a:srgbClr val="000000"/>
                </a:solidFill>
                <a:latin typeface="Segoe"/>
                <a:ea typeface="ＭＳ ゴシック"/>
              </a:rPr>
            </a:br>
            <a:r>
              <a:rPr lang="en-US" sz="2000">
                <a:solidFill>
                  <a:srgbClr val="000000"/>
                </a:solidFill>
                <a:latin typeface="Segoe"/>
                <a:ea typeface="ＭＳ ゴシック"/>
              </a:rPr>
              <a:t>the Browse link.</a:t>
            </a:r>
            <a:br>
              <a:rPr lang="en-US" sz="2000">
                <a:solidFill>
                  <a:srgbClr val="000000"/>
                </a:solidFill>
                <a:latin typeface="Segoe"/>
                <a:ea typeface="ＭＳ ゴシック"/>
              </a:rPr>
            </a:br>
            <a:r>
              <a:rPr lang="en-US" sz="2000">
                <a:solidFill>
                  <a:srgbClr val="000000"/>
                </a:solidFill>
                <a:latin typeface="Segoe"/>
                <a:ea typeface="ＭＳ ゴシック"/>
              </a:rPr>
              <a:t>The </a:t>
            </a:r>
            <a:r>
              <a:rPr lang="en-US" sz="2000" i="1">
                <a:solidFill>
                  <a:srgbClr val="000000"/>
                </a:solidFill>
                <a:latin typeface="Segoe"/>
                <a:ea typeface="ＭＳ ゴシック"/>
              </a:rPr>
              <a:t>Select Data </a:t>
            </a:r>
            <a:br>
              <a:rPr lang="en-US" sz="2000" i="1">
                <a:solidFill>
                  <a:srgbClr val="000000"/>
                </a:solidFill>
                <a:latin typeface="Segoe"/>
                <a:ea typeface="ＭＳ ゴシック"/>
              </a:rPr>
            </a:br>
            <a:r>
              <a:rPr lang="en-US" sz="2000" i="1">
                <a:solidFill>
                  <a:srgbClr val="000000"/>
                </a:solidFill>
                <a:latin typeface="Segoe"/>
                <a:ea typeface="ＭＳ ゴシック"/>
              </a:rPr>
              <a:t>Source</a:t>
            </a:r>
            <a:r>
              <a:rPr lang="en-US" sz="2000">
                <a:solidFill>
                  <a:srgbClr val="000000"/>
                </a:solidFill>
                <a:latin typeface="Segoe"/>
                <a:ea typeface="ＭＳ ゴシック"/>
              </a:rPr>
              <a:t> dialog </a:t>
            </a:r>
            <a:br>
              <a:rPr lang="en-US" sz="2000">
                <a:solidFill>
                  <a:srgbClr val="000000"/>
                </a:solidFill>
                <a:latin typeface="Segoe"/>
                <a:ea typeface="ＭＳ ゴシック"/>
              </a:rPr>
            </a:br>
            <a:r>
              <a:rPr lang="en-US" sz="2000">
                <a:solidFill>
                  <a:srgbClr val="000000"/>
                </a:solidFill>
                <a:latin typeface="Segoe"/>
                <a:ea typeface="ＭＳ ゴシック"/>
              </a:rPr>
              <a:t>box opens—</a:t>
            </a:r>
            <a:br>
              <a:rPr lang="en-US" sz="2000">
                <a:solidFill>
                  <a:srgbClr val="000000"/>
                </a:solidFill>
                <a:latin typeface="Segoe"/>
                <a:ea typeface="ＭＳ ゴシック"/>
              </a:rPr>
            </a:br>
            <a:r>
              <a:rPr lang="en-US" sz="2000">
                <a:solidFill>
                  <a:srgbClr val="000000"/>
                </a:solidFill>
                <a:latin typeface="Segoe"/>
                <a:ea typeface="ＭＳ ゴシック"/>
              </a:rPr>
              <a:t>this is the </a:t>
            </a:r>
            <a:br>
              <a:rPr lang="en-US" sz="2000">
                <a:solidFill>
                  <a:srgbClr val="000000"/>
                </a:solidFill>
                <a:latin typeface="Segoe"/>
                <a:ea typeface="ＭＳ ゴシック"/>
              </a:rPr>
            </a:br>
            <a:r>
              <a:rPr lang="en-US" sz="2000">
                <a:solidFill>
                  <a:srgbClr val="000000"/>
                </a:solidFill>
                <a:latin typeface="Segoe"/>
                <a:ea typeface="ＭＳ ゴシック"/>
              </a:rPr>
              <a:t>default location </a:t>
            </a:r>
            <a:br>
              <a:rPr lang="en-US" sz="2000">
                <a:solidFill>
                  <a:srgbClr val="000000"/>
                </a:solidFill>
                <a:latin typeface="Segoe"/>
                <a:ea typeface="ＭＳ ゴシック"/>
              </a:rPr>
            </a:br>
            <a:r>
              <a:rPr lang="en-US" sz="2000">
                <a:solidFill>
                  <a:srgbClr val="000000"/>
                </a:solidFill>
                <a:latin typeface="Segoe"/>
                <a:ea typeface="ＭＳ ゴシック"/>
              </a:rPr>
              <a:t>for data source </a:t>
            </a:r>
            <a:br>
              <a:rPr lang="en-US" sz="2000">
                <a:solidFill>
                  <a:srgbClr val="000000"/>
                </a:solidFill>
                <a:latin typeface="Segoe"/>
                <a:ea typeface="ＭＳ ゴシック"/>
              </a:rPr>
            </a:br>
            <a:r>
              <a:rPr lang="en-US" sz="2000">
                <a:solidFill>
                  <a:srgbClr val="000000"/>
                </a:solidFill>
                <a:latin typeface="Segoe"/>
                <a:ea typeface="ＭＳ ゴシック"/>
              </a:rPr>
              <a:t>files (right).</a:t>
            </a:r>
          </a:p>
          <a:p>
            <a:pPr lvl="1">
              <a:buAutoNum type="arabicPeriod" startAt="2"/>
            </a:pPr>
            <a:r>
              <a:rPr lang="en-US" sz="2000">
                <a:solidFill>
                  <a:srgbClr val="000000"/>
                </a:solidFill>
                <a:latin typeface="Segoe"/>
                <a:ea typeface="ＭＳ ゴシック"/>
              </a:rPr>
              <a:t>Use the scroll </a:t>
            </a:r>
            <a:br>
              <a:rPr lang="en-US" sz="2000">
                <a:solidFill>
                  <a:srgbClr val="000000"/>
                </a:solidFill>
                <a:latin typeface="Segoe"/>
                <a:ea typeface="ＭＳ ゴシック"/>
              </a:rPr>
            </a:br>
            <a:r>
              <a:rPr lang="en-US" sz="2000">
                <a:solidFill>
                  <a:srgbClr val="000000"/>
                </a:solidFill>
                <a:latin typeface="Segoe"/>
                <a:ea typeface="ＭＳ ゴシック"/>
              </a:rPr>
              <a:t>bar to navigate </a:t>
            </a:r>
            <a:br>
              <a:rPr lang="en-US" sz="2000">
                <a:solidFill>
                  <a:srgbClr val="000000"/>
                </a:solidFill>
                <a:latin typeface="Segoe"/>
                <a:ea typeface="ＭＳ ゴシック"/>
              </a:rPr>
            </a:br>
            <a:r>
              <a:rPr lang="en-US" sz="2000">
                <a:solidFill>
                  <a:srgbClr val="000000"/>
                </a:solidFill>
                <a:latin typeface="Segoe"/>
                <a:ea typeface="ＭＳ ゴシック"/>
              </a:rPr>
              <a:t>to the location of your data lesson folder in your flash drive.</a:t>
            </a:r>
            <a:endParaRPr lang="en-US" sz="2000">
              <a:solidFill>
                <a:srgbClr val="000000"/>
              </a:solidFill>
              <a:latin typeface="Tahoma"/>
              <a:ea typeface="ＭＳ ゴシック"/>
            </a:endParaRPr>
          </a:p>
          <a:p>
            <a:endParaRPr lang="en-US" sz="2000"/>
          </a:p>
        </p:txBody>
      </p:sp>
      <p:pic>
        <p:nvPicPr>
          <p:cNvPr id="7" name="Picture 6" descr="1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520" y="1524000"/>
            <a:ext cx="5415280" cy="3852333"/>
          </a:xfrm>
          <a:prstGeom prst="rect">
            <a:avLst/>
          </a:prstGeom>
        </p:spPr>
      </p:pic>
      <p:sp>
        <p:nvSpPr>
          <p:cNvPr id="8"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9"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10"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1856910919"/>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245</TotalTime>
  <Words>6861</Words>
  <Application>Microsoft Macintosh PowerPoint</Application>
  <PresentationFormat>On-screen Show (4:3)</PresentationFormat>
  <Paragraphs>547</Paragraphs>
  <Slides>75</Slides>
  <Notes>6</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template</vt:lpstr>
      <vt:lpstr>Performing Mail Merges</vt:lpstr>
      <vt:lpstr>Objectives</vt:lpstr>
      <vt:lpstr>Step by Step: Set Up a Main Document Using the Mail Merge Wizard</vt:lpstr>
      <vt:lpstr>Step by Step: Set Up a Main Document Using the Mail Merge Wizard</vt:lpstr>
      <vt:lpstr>Step 1: Select the Document Type</vt:lpstr>
      <vt:lpstr>Step 2: Select the Starting Document</vt:lpstr>
      <vt:lpstr>Step 2: Select the Starting Document</vt:lpstr>
      <vt:lpstr>Step 3: Select the Recipients</vt:lpstr>
      <vt:lpstr>Step 3: Select the Recipients</vt:lpstr>
      <vt:lpstr>Step 3: Select the Recipients</vt:lpstr>
      <vt:lpstr>Step 3: Select the Recipients</vt:lpstr>
      <vt:lpstr>Step 3: Select the Recipients</vt:lpstr>
      <vt:lpstr>Step 3: Select the Recipients</vt:lpstr>
      <vt:lpstr>Step 4: Write Your Letter</vt:lpstr>
      <vt:lpstr>Step 4: Write Your Letter</vt:lpstr>
      <vt:lpstr>Step 4: Write Your Letter</vt:lpstr>
      <vt:lpstr>Step 4: Write Your Letter</vt:lpstr>
      <vt:lpstr>Step 4: Write Your Letter</vt:lpstr>
      <vt:lpstr>Step 4: Write Your Letter</vt:lpstr>
      <vt:lpstr>Step 4: Write Your Letter</vt:lpstr>
      <vt:lpstr>Step 5: Preview Your Letter</vt:lpstr>
      <vt:lpstr>Step 5: Preview Your Letter</vt:lpstr>
      <vt:lpstr>Step 5: Preview Your Letter</vt:lpstr>
      <vt:lpstr>Step 6: Complete the Merge</vt:lpstr>
      <vt:lpstr>Step 6: Complete the Merge</vt:lpstr>
      <vt:lpstr>Step 6: Complete the Merge</vt:lpstr>
      <vt:lpstr>Step 6: Complete the Merge</vt:lpstr>
      <vt:lpstr>Step 6: Complete the Merge</vt:lpstr>
      <vt:lpstr>Step 6: Complete the Merge</vt:lpstr>
      <vt:lpstr>Step by Step: Set Up a Main Document Manually</vt:lpstr>
      <vt:lpstr>Step by Step: Select Recipients</vt:lpstr>
      <vt:lpstr>Step by Step: Select Recipients</vt:lpstr>
      <vt:lpstr>Step by Step: Select Recipients</vt:lpstr>
      <vt:lpstr>Step by Step: Prepare Merge Fields</vt:lpstr>
      <vt:lpstr>Step by Step: Prepare Merge Fields</vt:lpstr>
      <vt:lpstr>Step by Step: Write the Letter</vt:lpstr>
      <vt:lpstr>Step by Step: Write the Letter</vt:lpstr>
      <vt:lpstr>Step by Step: Preview the Document</vt:lpstr>
      <vt:lpstr>Step by Step: Preview the Document</vt:lpstr>
      <vt:lpstr>Step by Step: Preview the Document</vt:lpstr>
      <vt:lpstr>Step by Step: Preview the Document</vt:lpstr>
      <vt:lpstr>Step by Step: Check for Errors</vt:lpstr>
      <vt:lpstr>Step by Step: Complete the Merge</vt:lpstr>
      <vt:lpstr>Step by Step: Complete the Merge</vt:lpstr>
      <vt:lpstr>Step by Step: Complete the Merge</vt:lpstr>
      <vt:lpstr>Step by Step: Complete the Merge</vt:lpstr>
      <vt:lpstr>Step by Step: Merge a Letter with a Table</vt:lpstr>
      <vt:lpstr>Step by Step: Merge a Letter with a Table</vt:lpstr>
      <vt:lpstr>Step by Step: Merge a Letter with a Table</vt:lpstr>
      <vt:lpstr>Step by Step: Merge a Letter with a Table</vt:lpstr>
      <vt:lpstr>Step by Step: Merge a Letter with a Table</vt:lpstr>
      <vt:lpstr>Step by Step: Merge a Letter with a Table</vt:lpstr>
      <vt:lpstr>Step by Step: Merge a Letter with Excel</vt:lpstr>
      <vt:lpstr>Step by Step: Merge a Letter with Excel</vt:lpstr>
      <vt:lpstr>Step by Step: Merge a Letter with Excel</vt:lpstr>
      <vt:lpstr>Step by Step: Merge a Letter with Excel</vt:lpstr>
      <vt:lpstr>Step by Step: Merge a Letter with Excel</vt:lpstr>
      <vt:lpstr>Step by Step: Merge a Letter with Excel</vt:lpstr>
      <vt:lpstr>Step by Step: Merge a Letter with Excel</vt:lpstr>
      <vt:lpstr>Step by Step: Merge a Letter with Access</vt:lpstr>
      <vt:lpstr>Step by Step: Merge a Letter with Access</vt:lpstr>
      <vt:lpstr>Step by Step: Merge a Letter with Access</vt:lpstr>
      <vt:lpstr>Step by Step: Merge a Letter with Access</vt:lpstr>
      <vt:lpstr>Step by Step: Merge a Letter with Access</vt:lpstr>
      <vt:lpstr>Step by Step: Merge a Letter with Access</vt:lpstr>
      <vt:lpstr>Step by Step: Create an Envelope</vt:lpstr>
      <vt:lpstr>Step by Step: Create an Envelope</vt:lpstr>
      <vt:lpstr>Step by Step: Create an Envelope</vt:lpstr>
      <vt:lpstr>Step by Step: Create an Envelope</vt:lpstr>
      <vt:lpstr>Step by Step: Create Labels</vt:lpstr>
      <vt:lpstr>Step by Step: Create Labels</vt:lpstr>
      <vt:lpstr>Step by Step: Create Labels</vt:lpstr>
      <vt:lpstr>Step by Step: Create Labels</vt:lpstr>
      <vt:lpstr>Step by Step: Create Labels</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361</cp:revision>
  <dcterms:created xsi:type="dcterms:W3CDTF">2011-08-08T12:10:51Z</dcterms:created>
  <dcterms:modified xsi:type="dcterms:W3CDTF">2013-09-01T15:12:58Z</dcterms:modified>
</cp:coreProperties>
</file>